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0" r:id="rId3"/>
    <p:sldId id="271" r:id="rId4"/>
    <p:sldId id="273" r:id="rId5"/>
    <p:sldId id="260" r:id="rId6"/>
    <p:sldId id="276" r:id="rId7"/>
    <p:sldId id="277" r:id="rId8"/>
    <p:sldId id="278" r:id="rId9"/>
    <p:sldId id="279" r:id="rId10"/>
    <p:sldId id="275" r:id="rId11"/>
  </p:sldIdLst>
  <p:sldSz cx="9144000" cy="6858000" type="screen4x3"/>
  <p:notesSz cx="6834188" cy="99790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162E"/>
    <a:srgbClr val="FBD17D"/>
    <a:srgbClr val="F7323F"/>
  </p:clrMru>
</p:presentationPr>
</file>

<file path=ppt/tableStyles.xml><?xml version="1.0" encoding="utf-8"?>
<a:tblStyleLst xmlns:a="http://schemas.openxmlformats.org/drawingml/2006/main" def="{A94F1F3C-1DA6-4584-B1C5-817B0116F348}">
  <a:tblStyle styleId="{A94F1F3C-1DA6-4584-B1C5-817B0116F348}" styleName="Table_0"/>
  <a:tblStyle styleId="{30201D0E-16C7-4B4C-9154-109AA47F604A}" styleName="Table_1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848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800" dirty="0"/>
              <a:t>Доход  Банка от выдачи банковских</a:t>
            </a:r>
            <a:r>
              <a:rPr lang="ru-RU" sz="800" baseline="0" dirty="0"/>
              <a:t> гарантий</a:t>
            </a:r>
            <a:endParaRPr lang="ru-RU" sz="8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7.6099527221512378E-2"/>
          <c:y val="0.16900265537104323"/>
          <c:w val="0.88493808942909891"/>
          <c:h val="0.53408229483125569"/>
        </c:manualLayout>
      </c:layout>
      <c:barChart>
        <c:barDir val="col"/>
        <c:grouping val="clustered"/>
        <c:ser>
          <c:idx val="0"/>
          <c:order val="0"/>
          <c:tx>
            <c:strRef>
              <c:f>Лист2!$I$17</c:f>
              <c:strCache>
                <c:ptCount val="1"/>
                <c:pt idx="0">
                  <c:v>2012</c:v>
                </c:pt>
              </c:strCache>
            </c:strRef>
          </c:tx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strRef>
              <c:f>Лист2!$E$16:$H$16</c:f>
              <c:strCache>
                <c:ptCount val="4"/>
                <c:pt idx="0">
                  <c:v>01.04</c:v>
                </c:pt>
                <c:pt idx="1">
                  <c:v>01.07</c:v>
                </c:pt>
                <c:pt idx="2">
                  <c:v>01.10</c:v>
                </c:pt>
                <c:pt idx="3">
                  <c:v>31.12</c:v>
                </c:pt>
              </c:strCache>
            </c:strRef>
          </c:cat>
          <c:val>
            <c:numRef>
              <c:f>Лист2!$E$17:$H$17</c:f>
              <c:numCache>
                <c:formatCode>General</c:formatCode>
                <c:ptCount val="4"/>
                <c:pt idx="0">
                  <c:v>0.44000000000000017</c:v>
                </c:pt>
                <c:pt idx="1">
                  <c:v>0.82000000000000028</c:v>
                </c:pt>
                <c:pt idx="2">
                  <c:v>3.06</c:v>
                </c:pt>
                <c:pt idx="3">
                  <c:v>5.25</c:v>
                </c:pt>
              </c:numCache>
            </c:numRef>
          </c:val>
        </c:ser>
        <c:ser>
          <c:idx val="1"/>
          <c:order val="1"/>
          <c:tx>
            <c:v>2013</c:v>
          </c:tx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strRef>
              <c:f>Лист2!$E$16:$H$16</c:f>
              <c:strCache>
                <c:ptCount val="4"/>
                <c:pt idx="0">
                  <c:v>01.04</c:v>
                </c:pt>
                <c:pt idx="1">
                  <c:v>01.07</c:v>
                </c:pt>
                <c:pt idx="2">
                  <c:v>01.10</c:v>
                </c:pt>
                <c:pt idx="3">
                  <c:v>31.12</c:v>
                </c:pt>
              </c:strCache>
            </c:strRef>
          </c:cat>
          <c:val>
            <c:numRef>
              <c:f>Лист2!$E$18:$H$18</c:f>
              <c:numCache>
                <c:formatCode>General</c:formatCode>
                <c:ptCount val="4"/>
                <c:pt idx="0">
                  <c:v>4.7</c:v>
                </c:pt>
                <c:pt idx="1">
                  <c:v>8.51</c:v>
                </c:pt>
                <c:pt idx="2">
                  <c:v>19.2</c:v>
                </c:pt>
                <c:pt idx="3">
                  <c:v>25.64</c:v>
                </c:pt>
              </c:numCache>
            </c:numRef>
          </c:val>
        </c:ser>
        <c:ser>
          <c:idx val="2"/>
          <c:order val="2"/>
          <c:tx>
            <c:v>2014</c:v>
          </c:tx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strRef>
              <c:f>Лист2!$E$16:$H$16</c:f>
              <c:strCache>
                <c:ptCount val="4"/>
                <c:pt idx="0">
                  <c:v>01.04</c:v>
                </c:pt>
                <c:pt idx="1">
                  <c:v>01.07</c:v>
                </c:pt>
                <c:pt idx="2">
                  <c:v>01.10</c:v>
                </c:pt>
                <c:pt idx="3">
                  <c:v>31.12</c:v>
                </c:pt>
              </c:strCache>
            </c:strRef>
          </c:cat>
          <c:val>
            <c:numRef>
              <c:f>Лист2!$E$19:$H$19</c:f>
              <c:numCache>
                <c:formatCode>General</c:formatCode>
                <c:ptCount val="4"/>
                <c:pt idx="0">
                  <c:v>0.44000000000000017</c:v>
                </c:pt>
                <c:pt idx="1">
                  <c:v>24.11000000000001</c:v>
                </c:pt>
                <c:pt idx="2">
                  <c:v>24.9</c:v>
                </c:pt>
                <c:pt idx="3">
                  <c:v>29</c:v>
                </c:pt>
              </c:numCache>
            </c:numRef>
          </c:val>
        </c:ser>
        <c:axId val="67483136"/>
        <c:axId val="67485056"/>
      </c:barChart>
      <c:catAx>
        <c:axId val="674831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800" b="0"/>
                </a:pPr>
                <a:r>
                  <a:rPr lang="ru-RU" sz="800" b="0" dirty="0" smtClean="0"/>
                  <a:t>период</a:t>
                </a:r>
                <a:endParaRPr lang="ru-RU" sz="800" b="0" dirty="0"/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67485056"/>
        <c:crosses val="autoZero"/>
        <c:auto val="1"/>
        <c:lblAlgn val="ctr"/>
        <c:lblOffset val="100"/>
      </c:catAx>
      <c:valAx>
        <c:axId val="6748505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800" b="0"/>
                </a:pPr>
                <a:r>
                  <a:rPr lang="ru-RU" sz="800" b="0" dirty="0" smtClean="0"/>
                  <a:t>млн.</a:t>
                </a:r>
                <a:r>
                  <a:rPr lang="ru-RU" sz="800" b="0" baseline="0" dirty="0" smtClean="0"/>
                  <a:t> рублей</a:t>
                </a:r>
                <a:endParaRPr lang="ru-RU" sz="800" b="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6748313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spPr>
    <a:ln>
      <a:noFill/>
    </a:ln>
  </c:spPr>
  <c:txPr>
    <a:bodyPr/>
    <a:lstStyle/>
    <a:p>
      <a:pPr>
        <a:defRPr baseline="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1913" y="0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A689D7-7AAD-4B7C-A80C-5D1D253DD3A0}" type="datetime1">
              <a:rPr lang="ru-RU"/>
              <a:pPr/>
              <a:t>28.01.2015</a:t>
            </a:fld>
            <a:endParaRPr lang="ru-RU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78963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94AD5B-7A4D-40B6-A26C-C2F01782315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2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ru-RU"/>
          </a:p>
        </p:txBody>
      </p:sp>
      <p:sp>
        <p:nvSpPr>
          <p:cNvPr id="15363" name="Shape 3"/>
          <p:cNvSpPr txBox="1">
            <a:spLocks noGrp="1"/>
          </p:cNvSpPr>
          <p:nvPr>
            <p:ph type="dt" idx="10"/>
          </p:nvPr>
        </p:nvSpPr>
        <p:spPr bwMode="auto">
          <a:xfrm>
            <a:off x="3871913" y="0"/>
            <a:ext cx="29606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9171111-9656-4C9F-8C82-324291DF1757}" type="datetime1">
              <a:rPr lang="ru-RU"/>
              <a:pPr/>
              <a:t>28.01.2015</a:t>
            </a:fld>
            <a:endParaRPr lang="ru-RU"/>
          </a:p>
        </p:txBody>
      </p:sp>
      <p:sp>
        <p:nvSpPr>
          <p:cNvPr id="13316" name="Shape 4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922338" y="749300"/>
            <a:ext cx="4989512" cy="3741738"/>
          </a:xfrm>
          <a:custGeom>
            <a:avLst/>
            <a:gdLst>
              <a:gd name="T0" fmla="*/ 0 w 120000"/>
              <a:gd name="T1" fmla="*/ 0 h 120000"/>
              <a:gd name="T2" fmla="*/ 4989512 w 120000"/>
              <a:gd name="T3" fmla="*/ 0 h 120000"/>
              <a:gd name="T4" fmla="*/ 4989512 w 120000"/>
              <a:gd name="T5" fmla="*/ 3741738 h 120000"/>
              <a:gd name="T6" fmla="*/ 0 w 120000"/>
              <a:gd name="T7" fmla="*/ 3741738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4213" y="4738688"/>
            <a:ext cx="5467350" cy="4492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endParaRPr noProof="0"/>
          </a:p>
        </p:txBody>
      </p:sp>
      <p:sp>
        <p:nvSpPr>
          <p:cNvPr id="15366" name="Shape 6"/>
          <p:cNvSpPr txBox="1">
            <a:spLocks noGrp="1"/>
          </p:cNvSpPr>
          <p:nvPr>
            <p:ph type="ftr" idx="11"/>
          </p:nvPr>
        </p:nvSpPr>
        <p:spPr bwMode="auto">
          <a:xfrm>
            <a:off x="0" y="9478963"/>
            <a:ext cx="29622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ru-RU"/>
          </a:p>
        </p:txBody>
      </p:sp>
      <p:sp>
        <p:nvSpPr>
          <p:cNvPr id="15367" name="Shape 7"/>
          <p:cNvSpPr txBox="1">
            <a:spLocks noGrp="1"/>
          </p:cNvSpPr>
          <p:nvPr>
            <p:ph type="sldNum" idx="12"/>
          </p:nvPr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9C7175D-D4BC-4451-AF21-10761E3A34E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6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Shape 6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9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noFill/>
          </a:ln>
        </p:spPr>
      </p:sp>
      <p:sp>
        <p:nvSpPr>
          <p:cNvPr id="17411" name="Shape 9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tIns="45700" bIns="45700" numCol="1" anchor="t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Shape 95"/>
          <p:cNvSpPr txBox="1">
            <a:spLocks noChangeArrowheads="1"/>
          </p:cNvSpPr>
          <p:nvPr/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 eaLnBrk="1" hangingPunct="1">
              <a:buSzPct val="25000"/>
            </a:pPr>
            <a:r>
              <a:rPr lang="en-US" sz="1200"/>
              <a:t>*</a:t>
            </a:r>
          </a:p>
        </p:txBody>
      </p:sp>
      <p:sp>
        <p:nvSpPr>
          <p:cNvPr id="17413" name="Shape 9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 tIns="45700" bIns="45700"/>
          <a:lstStyle/>
          <a:p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11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Shape 114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C20115-E6C8-4B51-B5B8-BA6C417F14E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14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Shape 14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262"/>
          <p:cNvSpPr txBox="1">
            <a:spLocks noChangeArrowheads="1"/>
          </p:cNvSpPr>
          <p:nvPr/>
        </p:nvSpPr>
        <p:spPr bwMode="auto">
          <a:xfrm>
            <a:off x="684213" y="4738688"/>
            <a:ext cx="546735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eaLnBrk="1" hangingPunct="1"/>
            <a:endParaRPr lang="ru-RU"/>
          </a:p>
        </p:txBody>
      </p:sp>
      <p:sp>
        <p:nvSpPr>
          <p:cNvPr id="23555" name="Shape 26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noFill/>
          </a:ln>
        </p:spPr>
      </p:sp>
      <p:sp>
        <p:nvSpPr>
          <p:cNvPr id="23556" name="Shape 264"/>
          <p:cNvSpPr txBox="1">
            <a:spLocks noChangeArrowheads="1"/>
          </p:cNvSpPr>
          <p:nvPr/>
        </p:nvSpPr>
        <p:spPr bwMode="auto">
          <a:xfrm>
            <a:off x="684213" y="4738688"/>
            <a:ext cx="546735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eaLnBrk="1" hangingPunct="1"/>
            <a:endParaRPr lang="ru-RU"/>
          </a:p>
        </p:txBody>
      </p:sp>
      <p:sp>
        <p:nvSpPr>
          <p:cNvPr id="23557" name="Shape 26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 tIns="45700" bIns="45700"/>
          <a:lstStyle/>
          <a:p>
            <a:r>
              <a:rPr lang="en-US"/>
              <a:t> </a:t>
            </a:r>
          </a:p>
        </p:txBody>
      </p:sp>
      <p:sp>
        <p:nvSpPr>
          <p:cNvPr id="23558" name="Shape 26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370"/>
          <p:cNvSpPr txBox="1">
            <a:spLocks noChangeArrowheads="1"/>
          </p:cNvSpPr>
          <p:nvPr/>
        </p:nvSpPr>
        <p:spPr bwMode="auto">
          <a:xfrm>
            <a:off x="684213" y="4738688"/>
            <a:ext cx="546735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eaLnBrk="1" hangingPunct="1"/>
            <a:endParaRPr lang="ru-RU"/>
          </a:p>
        </p:txBody>
      </p:sp>
      <p:sp>
        <p:nvSpPr>
          <p:cNvPr id="25603" name="Shape 3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noFill/>
          </a:ln>
        </p:spPr>
      </p:sp>
      <p:sp>
        <p:nvSpPr>
          <p:cNvPr id="25604" name="Shape 372"/>
          <p:cNvSpPr txBox="1">
            <a:spLocks noChangeArrowheads="1"/>
          </p:cNvSpPr>
          <p:nvPr/>
        </p:nvSpPr>
        <p:spPr bwMode="auto">
          <a:xfrm>
            <a:off x="684213" y="4738688"/>
            <a:ext cx="546735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eaLnBrk="1" hangingPunct="1"/>
            <a:endParaRPr lang="ru-RU"/>
          </a:p>
        </p:txBody>
      </p:sp>
      <p:sp>
        <p:nvSpPr>
          <p:cNvPr id="25605" name="Shape 37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 tIns="45700" bIns="45700"/>
          <a:lstStyle/>
          <a:p>
            <a:r>
              <a:rPr lang="en-US"/>
              <a:t> </a:t>
            </a:r>
          </a:p>
        </p:txBody>
      </p:sp>
      <p:sp>
        <p:nvSpPr>
          <p:cNvPr id="25606" name="Shape 37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483"/>
          <p:cNvSpPr txBox="1">
            <a:spLocks noChangeArrowheads="1"/>
          </p:cNvSpPr>
          <p:nvPr/>
        </p:nvSpPr>
        <p:spPr bwMode="auto">
          <a:xfrm>
            <a:off x="684213" y="4738688"/>
            <a:ext cx="546735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eaLnBrk="1" hangingPunct="1"/>
            <a:endParaRPr lang="ru-RU"/>
          </a:p>
        </p:txBody>
      </p:sp>
      <p:sp>
        <p:nvSpPr>
          <p:cNvPr id="27651" name="Shape 484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noFill/>
          </a:ln>
        </p:spPr>
      </p:sp>
      <p:sp>
        <p:nvSpPr>
          <p:cNvPr id="27652" name="Shape 485"/>
          <p:cNvSpPr txBox="1">
            <a:spLocks noChangeArrowheads="1"/>
          </p:cNvSpPr>
          <p:nvPr/>
        </p:nvSpPr>
        <p:spPr bwMode="auto">
          <a:xfrm>
            <a:off x="684213" y="4738688"/>
            <a:ext cx="546735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eaLnBrk="1" hangingPunct="1"/>
            <a:endParaRPr lang="ru-RU"/>
          </a:p>
        </p:txBody>
      </p:sp>
      <p:sp>
        <p:nvSpPr>
          <p:cNvPr id="27653" name="Shape 48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 tIns="45700" bIns="45700"/>
          <a:lstStyle/>
          <a:p>
            <a:r>
              <a:rPr lang="en-US"/>
              <a:t> </a:t>
            </a:r>
          </a:p>
        </p:txBody>
      </p:sp>
      <p:sp>
        <p:nvSpPr>
          <p:cNvPr id="27654" name="Shape 48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hape 740"/>
          <p:cNvSpPr txBox="1">
            <a:spLocks noChangeArrowheads="1"/>
          </p:cNvSpPr>
          <p:nvPr/>
        </p:nvSpPr>
        <p:spPr bwMode="auto">
          <a:xfrm>
            <a:off x="684213" y="4738688"/>
            <a:ext cx="546735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eaLnBrk="1" hangingPunct="1"/>
            <a:endParaRPr lang="ru-RU"/>
          </a:p>
        </p:txBody>
      </p:sp>
      <p:sp>
        <p:nvSpPr>
          <p:cNvPr id="29699" name="Shape 74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noFill/>
          </a:ln>
        </p:spPr>
      </p:sp>
      <p:sp>
        <p:nvSpPr>
          <p:cNvPr id="29700" name="Shape 742"/>
          <p:cNvSpPr txBox="1">
            <a:spLocks noChangeArrowheads="1"/>
          </p:cNvSpPr>
          <p:nvPr/>
        </p:nvSpPr>
        <p:spPr bwMode="auto">
          <a:xfrm>
            <a:off x="684213" y="4738688"/>
            <a:ext cx="546735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eaLnBrk="1" hangingPunct="1"/>
            <a:endParaRPr lang="ru-RU"/>
          </a:p>
        </p:txBody>
      </p:sp>
      <p:sp>
        <p:nvSpPr>
          <p:cNvPr id="29701" name="Shape 74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 tIns="45700" bIns="45700"/>
          <a:lstStyle/>
          <a:p>
            <a:r>
              <a:rPr lang="en-US"/>
              <a:t> </a:t>
            </a:r>
          </a:p>
        </p:txBody>
      </p:sp>
      <p:sp>
        <p:nvSpPr>
          <p:cNvPr id="29702" name="Shape 74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Calibri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115886"/>
            <a:ext cx="6994525" cy="649286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ED5DA4-EB97-4657-BDE0-57A5B0A2E521}" type="datetime1">
              <a:rPr lang="ru-RU"/>
              <a:pPr/>
              <a:t>28.01.2015</a:t>
            </a:fld>
            <a:endParaRPr lang="ru-RU"/>
          </a:p>
        </p:txBody>
      </p:sp>
      <p:sp>
        <p:nvSpPr>
          <p:cNvPr id="5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C1E81-F733-43E8-8B46-48D2805D9A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68312" y="476250"/>
            <a:ext cx="6778625" cy="360362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F5A994-0368-4DDD-B449-C56E462581C4}" type="datetime1">
              <a:rPr lang="ru-RU"/>
              <a:pPr/>
              <a:t>28.01.2015</a:t>
            </a:fld>
            <a:endParaRPr lang="ru-RU"/>
          </a:p>
        </p:txBody>
      </p:sp>
      <p:sp>
        <p:nvSpPr>
          <p:cNvPr id="5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67C23E-50FB-4C1D-BC86-DDBE4CD990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l" rtl="0">
              <a:buClr>
                <a:srgbClr val="898989"/>
              </a:buClr>
              <a:buFont typeface="Arial"/>
              <a:buNone/>
              <a:defRPr sz="3200" b="0" i="0" u="none" strike="noStrike" cap="none" baseline="0">
                <a:solidFill>
                  <a:srgbClr val="898989"/>
                </a:solidFill>
              </a:defRPr>
            </a:lvl1pPr>
            <a:lvl2pPr marL="457200" marR="0" indent="0" algn="l" rtl="0">
              <a:buFont typeface="Arial"/>
              <a:buNone/>
              <a:defRPr sz="2800" b="0" i="0" u="none" strike="noStrike" cap="none" baseline="0"/>
            </a:lvl2pPr>
            <a:lvl3pPr marL="914400" marR="0" indent="0" algn="l" rtl="0">
              <a:buFont typeface="Arial"/>
              <a:buNone/>
              <a:defRPr sz="2400" b="0" i="0" u="none" strike="noStrike" cap="none" baseline="0"/>
            </a:lvl3pPr>
            <a:lvl4pPr marL="1371600" marR="0" indent="0" algn="l" rtl="0">
              <a:buFont typeface="Arial"/>
              <a:buNone/>
              <a:defRPr sz="2000" b="0" i="0" u="none" strike="noStrike" cap="none" baseline="0"/>
            </a:lvl4pPr>
            <a:lvl5pPr marL="1828800" marR="0" indent="0" algn="l" rtl="0">
              <a:buFont typeface="Arial"/>
              <a:buNone/>
              <a:defRPr sz="2000" b="0" i="0" u="none" strike="noStrike" cap="none" baseline="0"/>
            </a:lvl5pPr>
            <a:lvl6pPr marL="2286000" marR="0" indent="0" algn="l" rtl="0">
              <a:buFont typeface="Arial"/>
              <a:buNone/>
              <a:defRPr sz="2000" b="0" i="0" u="none" strike="noStrike" cap="none" baseline="0"/>
            </a:lvl6pPr>
            <a:lvl7pPr marL="2743200" marR="0" indent="0" algn="l" rtl="0">
              <a:buFont typeface="Arial"/>
              <a:buNone/>
              <a:defRPr sz="2000" b="0" i="0" u="none" strike="noStrike" cap="none" baseline="0"/>
            </a:lvl7pPr>
            <a:lvl8pPr marL="3200400" marR="0" indent="0" algn="l" rtl="0">
              <a:buFont typeface="Arial"/>
              <a:buNone/>
              <a:defRPr sz="2000" b="0" i="0" u="none" strike="noStrike" cap="none" baseline="0"/>
            </a:lvl8pPr>
            <a:lvl9pPr marL="3657600" marR="0" indent="0" algn="l" rtl="0">
              <a:buFont typeface="Arial"/>
              <a:buNone/>
              <a:defRPr sz="2000" b="0" i="0" u="none" strike="noStrike" cap="none" baseline="0"/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Calibri"/>
              <a:buNone/>
              <a:defRPr sz="1400"/>
            </a:lvl1pPr>
            <a:lvl2pPr marL="457200" indent="0" rtl="0">
              <a:buFont typeface="Calibri"/>
              <a:buNone/>
              <a:defRPr sz="1200"/>
            </a:lvl2pPr>
            <a:lvl3pPr marL="914400" indent="0" rtl="0">
              <a:buFont typeface="Calibri"/>
              <a:buNone/>
              <a:defRPr sz="1000"/>
            </a:lvl3pPr>
            <a:lvl4pPr marL="1371600" indent="0" rtl="0">
              <a:buFont typeface="Calibri"/>
              <a:buNone/>
              <a:defRPr sz="900"/>
            </a:lvl4pPr>
            <a:lvl5pPr marL="1828800" indent="0" rtl="0">
              <a:buFont typeface="Calibri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Calibri"/>
              <a:buNone/>
              <a:defRPr sz="1400"/>
            </a:lvl1pPr>
            <a:lvl2pPr marL="457200" indent="0" rtl="0">
              <a:buFont typeface="Calibri"/>
              <a:buNone/>
              <a:defRPr sz="1200"/>
            </a:lvl2pPr>
            <a:lvl3pPr marL="914400" indent="0" rtl="0">
              <a:buFont typeface="Calibri"/>
              <a:buNone/>
              <a:defRPr sz="1000"/>
            </a:lvl3pPr>
            <a:lvl4pPr marL="1371600" indent="0" rtl="0">
              <a:buFont typeface="Calibri"/>
              <a:buNone/>
              <a:defRPr sz="900"/>
            </a:lvl4pPr>
            <a:lvl5pPr marL="1828800" indent="0" rtl="0">
              <a:buFont typeface="Calibri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Calibri"/>
              <a:buNone/>
              <a:defRPr sz="2400" b="1"/>
            </a:lvl1pPr>
            <a:lvl2pPr marL="457200" indent="0" rtl="0">
              <a:buFont typeface="Calibri"/>
              <a:buNone/>
              <a:defRPr sz="2000" b="1"/>
            </a:lvl2pPr>
            <a:lvl3pPr marL="914400" indent="0" rtl="0">
              <a:buFont typeface="Calibri"/>
              <a:buNone/>
              <a:defRPr sz="1800" b="1"/>
            </a:lvl3pPr>
            <a:lvl4pPr marL="1371600" indent="0" rtl="0">
              <a:buFont typeface="Calibri"/>
              <a:buNone/>
              <a:defRPr sz="1600" b="1"/>
            </a:lvl4pPr>
            <a:lvl5pPr marL="1828800" indent="0" rtl="0">
              <a:buFont typeface="Calibri"/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Calibri"/>
              <a:buNone/>
              <a:defRPr sz="2400" b="1"/>
            </a:lvl1pPr>
            <a:lvl2pPr marL="457200" indent="0" rtl="0">
              <a:buFont typeface="Calibri"/>
              <a:buNone/>
              <a:defRPr sz="2000" b="1"/>
            </a:lvl2pPr>
            <a:lvl3pPr marL="914400" indent="0" rtl="0">
              <a:buFont typeface="Calibri"/>
              <a:buNone/>
              <a:defRPr sz="1800" b="1"/>
            </a:lvl3pPr>
            <a:lvl4pPr marL="1371600" indent="0" rtl="0">
              <a:buFont typeface="Calibri"/>
              <a:buNone/>
              <a:defRPr sz="1600" b="1"/>
            </a:lvl4pPr>
            <a:lvl5pPr marL="1828800" indent="0" rtl="0">
              <a:buFont typeface="Calibri"/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l" rtl="0">
              <a:defRPr sz="4000" b="1" cap="small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9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Shape 10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8" name="Shape 11"/>
          <p:cNvSpPr txBox="1">
            <a:spLocks noGrp="1"/>
          </p:cNvSpPr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F0996CE-C312-494A-B124-B6ABB7818DBB}" type="datetime1">
              <a:rPr lang="ru-RU"/>
              <a:pPr/>
              <a:t>28.01.2015</a:t>
            </a:fld>
            <a:endParaRPr lang="ru-RU"/>
          </a:p>
        </p:txBody>
      </p:sp>
      <p:sp>
        <p:nvSpPr>
          <p:cNvPr id="1029" name="Shape 12"/>
          <p:cNvSpPr txBox="1">
            <a:spLocks noGrp="1"/>
          </p:cNvSpPr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sym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1030" name="Shape 13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fld id="{7982CFC2-BFCF-4B98-BA61-868A7A7901F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00" r:id="rId11"/>
    <p:sldLayoutId id="2147483699" r:id="rId12"/>
    <p:sldLayoutId id="2147483712" r:id="rId13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_____Microsoft_Office_Excel_97-20032.xls"/><Relationship Id="rId4" Type="http://schemas.openxmlformats.org/officeDocument/2006/relationships/oleObject" Target="../embeddings/_____Microsoft_Office_Excel_97-2003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_____Microsoft_Office_Excel_97-20034.xls"/><Relationship Id="rId4" Type="http://schemas.openxmlformats.org/officeDocument/2006/relationships/oleObject" Target="../embeddings/_____Microsoft_Office_Excel_97-20033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png"/><Relationship Id="rId5" Type="http://schemas.openxmlformats.org/officeDocument/2006/relationships/oleObject" Target="../embeddings/_____Microsoft_Office_Excel_97-20036.xls"/><Relationship Id="rId4" Type="http://schemas.openxmlformats.org/officeDocument/2006/relationships/oleObject" Target="../embeddings/_____Microsoft_Office_Excel_97-20035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chart" Target="../charts/chart1.xml"/><Relationship Id="rId4" Type="http://schemas.openxmlformats.org/officeDocument/2006/relationships/oleObject" Target="../embeddings/_____Microsoft_Office_Excel_97-20037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63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SzPct val="25000"/>
            </a:pPr>
            <a:r>
              <a:rPr lang="en-US" sz="1800">
                <a:solidFill>
                  <a:srgbClr val="898989"/>
                </a:solidFill>
                <a:latin typeface="Calibri" pitchFamily="34" charset="0"/>
                <a:sym typeface="Calibri" pitchFamily="34" charset="0"/>
              </a:rPr>
              <a:t>
</a:t>
            </a:r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algn="ctr" eaLnBrk="1" hangingPunct="1">
              <a:spcBef>
                <a:spcPts val="225"/>
              </a:spcBef>
              <a:buClr>
                <a:schemeClr val="accent2"/>
              </a:buClr>
              <a:buSzPct val="25000"/>
              <a:buFont typeface="Calibri" pitchFamily="34" charset="0"/>
              <a:buNone/>
            </a:pPr>
            <a:r>
              <a:rPr lang="en-US" sz="1100" b="1">
                <a:solidFill>
                  <a:schemeClr val="accent2"/>
                </a:solidFill>
                <a:latin typeface="Calibri" pitchFamily="34" charset="0"/>
                <a:sym typeface="Calibri" pitchFamily="34" charset="0"/>
              </a:rPr>
              <a:t>Создан в 1999г.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9263" y="1457325"/>
            <a:ext cx="55149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19" name="Rectangle 279"/>
          <p:cNvSpPr>
            <a:spLocks noGrp="1"/>
          </p:cNvSpPr>
          <p:nvPr>
            <p:ph type="title"/>
          </p:nvPr>
        </p:nvSpPr>
        <p:spPr>
          <a:xfrm>
            <a:off x="192088" y="361950"/>
            <a:ext cx="6778625" cy="360363"/>
          </a:xfrm>
        </p:spPr>
        <p:txBody>
          <a:bodyPr/>
          <a:lstStyle/>
          <a:p>
            <a:pPr algn="l"/>
            <a:r>
              <a:rPr lang="ru-RU" sz="2000" b="1" dirty="0" smtClean="0">
                <a:latin typeface="+mj-lt"/>
              </a:rPr>
              <a:t>Финансовые показатели</a:t>
            </a:r>
          </a:p>
        </p:txBody>
      </p:sp>
      <p:graphicFrame>
        <p:nvGraphicFramePr>
          <p:cNvPr id="36593" name="Group 753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7562848" cy="2895600"/>
        </p:xfrm>
        <a:graphic>
          <a:graphicData uri="http://schemas.openxmlformats.org/drawingml/2006/table">
            <a:tbl>
              <a:tblPr/>
              <a:tblGrid>
                <a:gridCol w="3287632"/>
                <a:gridCol w="931880"/>
                <a:gridCol w="847180"/>
                <a:gridCol w="832052"/>
                <a:gridCol w="832052"/>
                <a:gridCol w="832052"/>
              </a:tblGrid>
              <a:tr h="180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Ключевые индикаторы, млн. рублей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01.01.11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01.01.12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01.01.13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01.01.14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01.01.15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17D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Капитал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364,5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17D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Активы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1523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1776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1685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2118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2336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17D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Кредитный портфель (юр. и физ. лица)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1576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1445,4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17D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Депозиты (юр. и физ. лица)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874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1038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1409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1475,4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17D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Прибыль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17D"/>
                    </a:solidFill>
                  </a:tcPr>
                </a:tc>
              </a:tr>
              <a:tr h="180975">
                <a:tc gridSpan="4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Ключевые финансовые коэффициенты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Рентабельность активов (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ROAA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), 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17D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Рентабельность капитала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(ROAE)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2,85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1,63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2,91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2,89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1,95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17D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Капитал/активы, 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20,16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17,34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18,58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15,20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17D"/>
                    </a:solidFill>
                  </a:tcPr>
                </a:tc>
              </a:tr>
            </a:tbl>
          </a:graphicData>
        </a:graphic>
      </p:graphicFrame>
      <p:sp>
        <p:nvSpPr>
          <p:cNvPr id="6" name="Shape 139"/>
          <p:cNvSpPr txBox="1">
            <a:spLocks/>
          </p:cNvSpPr>
          <p:nvPr/>
        </p:nvSpPr>
        <p:spPr bwMode="auto">
          <a:xfrm>
            <a:off x="6553200" y="6356350"/>
            <a:ext cx="2413000" cy="3651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 charset="0"/>
              </a:rPr>
              <a:t>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 charset="0"/>
              </a:rPr>
              <a:t>10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49238" y="0"/>
            <a:ext cx="8742361" cy="784225"/>
            <a:chOff x="258763" y="142875"/>
            <a:chExt cx="8742361" cy="784225"/>
          </a:xfrm>
        </p:grpSpPr>
        <p:pic>
          <p:nvPicPr>
            <p:cNvPr id="10" name="Picture 2" descr="C:\Users\liliyas\AppData\Local\Temp\notesCC9E52\ЛОГОТИП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629400" y="142875"/>
              <a:ext cx="2371724" cy="508718"/>
            </a:xfrm>
            <a:prstGeom prst="rect">
              <a:avLst/>
            </a:prstGeom>
            <a:noFill/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258763" y="914400"/>
              <a:ext cx="8628062" cy="127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81"/>
          <p:cNvSpPr txBox="1">
            <a:spLocks noChangeArrowheads="1"/>
          </p:cNvSpPr>
          <p:nvPr/>
        </p:nvSpPr>
        <p:spPr bwMode="auto">
          <a:xfrm>
            <a:off x="247650" y="361950"/>
            <a:ext cx="72231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eaLnBrk="1" hangingPunct="1"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2000" b="1" dirty="0" err="1">
                <a:latin typeface="Arial" pitchFamily="34" charset="0"/>
                <a:cs typeface="Arial" pitchFamily="34" charset="0"/>
                <a:sym typeface="Calibri" pitchFamily="34" charset="0"/>
              </a:rPr>
              <a:t>История</a:t>
            </a:r>
            <a:r>
              <a:rPr lang="en-US" sz="2000" b="1" dirty="0">
                <a:latin typeface="Arial" pitchFamily="34" charset="0"/>
                <a:cs typeface="Arial" pitchFamily="34" charset="0"/>
                <a:sym typeface="Calibri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  <a:sym typeface="Calibri" pitchFamily="34" charset="0"/>
              </a:rPr>
              <a:t>Банка</a:t>
            </a:r>
            <a:endParaRPr lang="en-US" sz="2000" b="1" dirty="0">
              <a:latin typeface="Arial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Shape 82"/>
          <p:cNvSpPr txBox="1">
            <a:spLocks noChangeArrowheads="1"/>
          </p:cNvSpPr>
          <p:nvPr/>
        </p:nvSpPr>
        <p:spPr bwMode="auto">
          <a:xfrm>
            <a:off x="254000" y="927100"/>
            <a:ext cx="8499475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just" eaLnBrk="1" hangingPunct="1"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1300" dirty="0">
                <a:latin typeface="+mn-lt"/>
                <a:sym typeface="Calibri" pitchFamily="34" charset="0"/>
              </a:rPr>
              <a:t>ООО «ТАТАГРОПРОМБАНК»  </a:t>
            </a:r>
            <a:r>
              <a:rPr lang="en-US" sz="1300" dirty="0" err="1">
                <a:latin typeface="+mn-lt"/>
                <a:sym typeface="Calibri" pitchFamily="34" charset="0"/>
              </a:rPr>
              <a:t>был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учрежден</a:t>
            </a:r>
            <a:r>
              <a:rPr lang="en-US" sz="1300" dirty="0">
                <a:latin typeface="+mn-lt"/>
                <a:sym typeface="Calibri" pitchFamily="34" charset="0"/>
              </a:rPr>
              <a:t>  в </a:t>
            </a:r>
            <a:r>
              <a:rPr lang="en-US" sz="1300" dirty="0" err="1">
                <a:latin typeface="+mn-lt"/>
                <a:sym typeface="Calibri" pitchFamily="34" charset="0"/>
              </a:rPr>
              <a:t>соответствии</a:t>
            </a:r>
            <a:r>
              <a:rPr lang="en-US" sz="1300" dirty="0">
                <a:latin typeface="+mn-lt"/>
                <a:sym typeface="Calibri" pitchFamily="34" charset="0"/>
              </a:rPr>
              <a:t> с </a:t>
            </a:r>
          </a:p>
          <a:p>
            <a:pPr algn="just" eaLnBrk="1" hangingPunct="1">
              <a:spcBef>
                <a:spcPts val="275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1300" dirty="0" err="1">
                <a:latin typeface="+mn-lt"/>
                <a:sym typeface="Calibri" pitchFamily="34" charset="0"/>
              </a:rPr>
              <a:t>Указом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Президента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Республики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Татарстан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Минтимера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Шаймиева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</a:p>
          <a:p>
            <a:pPr algn="just" eaLnBrk="1" hangingPunct="1">
              <a:spcBef>
                <a:spcPts val="275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1300" dirty="0" err="1">
                <a:latin typeface="+mn-lt"/>
                <a:sym typeface="Calibri" pitchFamily="34" charset="0"/>
              </a:rPr>
              <a:t>от</a:t>
            </a:r>
            <a:r>
              <a:rPr lang="en-US" sz="1300" dirty="0">
                <a:latin typeface="+mn-lt"/>
                <a:sym typeface="Calibri" pitchFamily="34" charset="0"/>
              </a:rPr>
              <a:t> 14 </a:t>
            </a:r>
            <a:r>
              <a:rPr lang="en-US" sz="1300" dirty="0" err="1">
                <a:latin typeface="+mn-lt"/>
                <a:sym typeface="Calibri" pitchFamily="34" charset="0"/>
              </a:rPr>
              <a:t>сентября</a:t>
            </a:r>
            <a:r>
              <a:rPr lang="en-US" sz="1300" dirty="0">
                <a:latin typeface="+mn-lt"/>
                <a:sym typeface="Calibri" pitchFamily="34" charset="0"/>
              </a:rPr>
              <a:t> 1999 </a:t>
            </a:r>
            <a:r>
              <a:rPr lang="en-US" sz="1300" dirty="0" err="1">
                <a:latin typeface="+mn-lt"/>
                <a:sym typeface="Calibri" pitchFamily="34" charset="0"/>
              </a:rPr>
              <a:t>года</a:t>
            </a:r>
            <a:r>
              <a:rPr lang="en-US" sz="1300" dirty="0">
                <a:latin typeface="+mn-lt"/>
                <a:sym typeface="Calibri" pitchFamily="34" charset="0"/>
              </a:rPr>
              <a:t>.</a:t>
            </a:r>
          </a:p>
          <a:p>
            <a:pPr algn="just" eaLnBrk="1" hangingPunct="1">
              <a:spcBef>
                <a:spcPts val="275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1300" dirty="0">
                <a:latin typeface="+mn-lt"/>
                <a:sym typeface="Calibri" pitchFamily="34" charset="0"/>
              </a:rPr>
              <a:t>В </a:t>
            </a:r>
            <a:r>
              <a:rPr lang="en-US" sz="1300" dirty="0" err="1">
                <a:latin typeface="+mn-lt"/>
                <a:sym typeface="Calibri" pitchFamily="34" charset="0"/>
              </a:rPr>
              <a:t>первые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годы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своей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деятельности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Банк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являлся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уполномоченным</a:t>
            </a:r>
            <a:endParaRPr lang="en-US" sz="1300" dirty="0">
              <a:latin typeface="+mn-lt"/>
              <a:sym typeface="Calibri" pitchFamily="34" charset="0"/>
            </a:endParaRPr>
          </a:p>
          <a:p>
            <a:pPr algn="just" eaLnBrk="1" hangingPunct="1">
              <a:spcBef>
                <a:spcPts val="275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1300" dirty="0" err="1">
                <a:latin typeface="+mn-lt"/>
                <a:sym typeface="Calibri" pitchFamily="34" charset="0"/>
              </a:rPr>
              <a:t>банком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Правительства</a:t>
            </a:r>
            <a:r>
              <a:rPr lang="en-US" sz="1300" dirty="0">
                <a:latin typeface="+mn-lt"/>
                <a:sym typeface="Calibri" pitchFamily="34" charset="0"/>
              </a:rPr>
              <a:t> РТ, </a:t>
            </a:r>
            <a:r>
              <a:rPr lang="en-US" sz="1300" dirty="0" err="1">
                <a:latin typeface="+mn-lt"/>
                <a:sym typeface="Calibri" pitchFamily="34" charset="0"/>
              </a:rPr>
              <a:t>приняв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участие</a:t>
            </a:r>
            <a:r>
              <a:rPr lang="en-US" sz="1300" dirty="0">
                <a:latin typeface="+mn-lt"/>
                <a:sym typeface="Calibri" pitchFamily="34" charset="0"/>
              </a:rPr>
              <a:t> в </a:t>
            </a:r>
            <a:r>
              <a:rPr lang="en-US" sz="1300" dirty="0" err="1">
                <a:latin typeface="+mn-lt"/>
                <a:sym typeface="Calibri" pitchFamily="34" charset="0"/>
              </a:rPr>
              <a:t>финансировании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</a:p>
          <a:p>
            <a:pPr algn="just" eaLnBrk="1" hangingPunct="1">
              <a:spcBef>
                <a:spcPts val="275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1300" dirty="0" err="1">
                <a:latin typeface="+mn-lt"/>
                <a:sym typeface="Calibri" pitchFamily="34" charset="0"/>
              </a:rPr>
              <a:t>предприятий</a:t>
            </a:r>
            <a:r>
              <a:rPr lang="en-US" sz="1300" dirty="0">
                <a:latin typeface="+mn-lt"/>
                <a:sym typeface="Calibri" pitchFamily="34" charset="0"/>
              </a:rPr>
              <a:t> АПК </a:t>
            </a:r>
            <a:r>
              <a:rPr lang="en-US" sz="1300" dirty="0" err="1">
                <a:latin typeface="+mn-lt"/>
                <a:sym typeface="Calibri" pitchFamily="34" charset="0"/>
              </a:rPr>
              <a:t>регионов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Закамья</a:t>
            </a:r>
            <a:r>
              <a:rPr lang="en-US" sz="1300" dirty="0">
                <a:latin typeface="+mn-lt"/>
                <a:sym typeface="Calibri" pitchFamily="34" charset="0"/>
              </a:rPr>
              <a:t>.</a:t>
            </a:r>
            <a:endParaRPr lang="ru-RU" sz="1300" dirty="0">
              <a:latin typeface="+mn-lt"/>
              <a:sym typeface="Calibri" pitchFamily="34" charset="0"/>
            </a:endParaRPr>
          </a:p>
          <a:p>
            <a:pPr algn="just" eaLnBrk="1" hangingPunct="1">
              <a:spcBef>
                <a:spcPts val="275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ru-RU" sz="1300" dirty="0" smtClean="0">
                <a:latin typeface="+mn-lt"/>
                <a:sym typeface="Calibri" pitchFamily="34" charset="0"/>
              </a:rPr>
              <a:t>Более </a:t>
            </a:r>
            <a:r>
              <a:rPr lang="en-US" sz="1300" dirty="0" smtClean="0">
                <a:latin typeface="+mn-lt"/>
                <a:sym typeface="Calibri" pitchFamily="34" charset="0"/>
              </a:rPr>
              <a:t>1</a:t>
            </a:r>
            <a:r>
              <a:rPr lang="ru-RU" sz="1300" dirty="0" smtClean="0">
                <a:latin typeface="+mn-lt"/>
                <a:sym typeface="Calibri" pitchFamily="34" charset="0"/>
              </a:rPr>
              <a:t>5</a:t>
            </a:r>
            <a:r>
              <a:rPr lang="en-US" sz="1300" dirty="0" smtClean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лет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Банк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развивался</a:t>
            </a:r>
            <a:r>
              <a:rPr lang="en-US" sz="1300" dirty="0">
                <a:latin typeface="+mn-lt"/>
                <a:sym typeface="Calibri" pitchFamily="34" charset="0"/>
              </a:rPr>
              <a:t>, </a:t>
            </a:r>
            <a:r>
              <a:rPr lang="en-US" sz="1300" dirty="0" err="1">
                <a:latin typeface="+mn-lt"/>
                <a:sym typeface="Calibri" pitchFamily="34" charset="0"/>
              </a:rPr>
              <a:t>расширял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комплекс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услуг</a:t>
            </a:r>
            <a:r>
              <a:rPr lang="ru-RU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>
                <a:latin typeface="+mn-lt"/>
                <a:sym typeface="Calibri" pitchFamily="34" charset="0"/>
              </a:rPr>
              <a:t>и </a:t>
            </a:r>
            <a:r>
              <a:rPr lang="en-US" sz="1300" dirty="0" err="1">
                <a:latin typeface="+mn-lt"/>
                <a:sym typeface="Calibri" pitchFamily="34" charset="0"/>
              </a:rPr>
              <a:t>зарекомендовал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себя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как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b="1" dirty="0" err="1">
                <a:latin typeface="+mn-lt"/>
                <a:sym typeface="Calibri" pitchFamily="34" charset="0"/>
              </a:rPr>
              <a:t>универсальное</a:t>
            </a:r>
            <a:r>
              <a:rPr lang="en-US" sz="1300" b="1" dirty="0">
                <a:latin typeface="+mn-lt"/>
                <a:sym typeface="Calibri" pitchFamily="34" charset="0"/>
              </a:rPr>
              <a:t> </a:t>
            </a:r>
            <a:r>
              <a:rPr lang="en-US" sz="1300" b="1" dirty="0" err="1">
                <a:latin typeface="+mn-lt"/>
                <a:sym typeface="Calibri" pitchFamily="34" charset="0"/>
              </a:rPr>
              <a:t>кредитно-финансовое</a:t>
            </a:r>
            <a:r>
              <a:rPr lang="en-US" sz="1300" b="1" dirty="0">
                <a:latin typeface="+mn-lt"/>
                <a:sym typeface="Calibri" pitchFamily="34" charset="0"/>
              </a:rPr>
              <a:t> </a:t>
            </a:r>
            <a:r>
              <a:rPr lang="en-US" sz="1300" b="1" dirty="0" err="1">
                <a:latin typeface="+mn-lt"/>
                <a:sym typeface="Calibri" pitchFamily="34" charset="0"/>
              </a:rPr>
              <a:t>учреждение</a:t>
            </a:r>
            <a:r>
              <a:rPr lang="en-US" sz="1300" dirty="0">
                <a:latin typeface="+mn-lt"/>
                <a:sym typeface="Calibri" pitchFamily="34" charset="0"/>
              </a:rPr>
              <a:t>, </a:t>
            </a:r>
            <a:r>
              <a:rPr lang="en-US" sz="1300" dirty="0" err="1">
                <a:latin typeface="+mn-lt"/>
                <a:sym typeface="Calibri" pitchFamily="34" charset="0"/>
              </a:rPr>
              <a:t>представленное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во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всех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сегментах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финансового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рынка</a:t>
            </a:r>
            <a:r>
              <a:rPr lang="en-US" sz="1300" dirty="0">
                <a:latin typeface="+mn-lt"/>
                <a:sym typeface="Calibri" pitchFamily="34" charset="0"/>
              </a:rPr>
              <a:t>.</a:t>
            </a:r>
            <a:endParaRPr lang="ru-RU" sz="1300" dirty="0">
              <a:latin typeface="+mn-lt"/>
              <a:sym typeface="Calibri" pitchFamily="34" charset="0"/>
            </a:endParaRPr>
          </a:p>
          <a:p>
            <a:pPr algn="just" eaLnBrk="1" hangingPunct="1">
              <a:spcBef>
                <a:spcPts val="275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1300" dirty="0" err="1">
                <a:latin typeface="+mn-lt"/>
                <a:sym typeface="Calibri" pitchFamily="34" charset="0"/>
              </a:rPr>
              <a:t>Развитие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Банка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предполагает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создание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на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базе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существующего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классического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кредитного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учреждения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создание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высокотехнологичных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продуктов</a:t>
            </a:r>
            <a:r>
              <a:rPr lang="en-US" sz="1300" dirty="0">
                <a:latin typeface="+mn-lt"/>
                <a:sym typeface="Calibri" pitchFamily="34" charset="0"/>
              </a:rPr>
              <a:t>, </a:t>
            </a:r>
            <a:r>
              <a:rPr lang="en-US" sz="1300" dirty="0" err="1">
                <a:latin typeface="+mn-lt"/>
                <a:sym typeface="Calibri" pitchFamily="34" charset="0"/>
              </a:rPr>
              <a:t>расширение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сферы</a:t>
            </a:r>
            <a:r>
              <a:rPr lang="en-US" sz="1300" dirty="0">
                <a:latin typeface="+mn-lt"/>
                <a:sym typeface="Calibri" pitchFamily="34" charset="0"/>
              </a:rPr>
              <a:t> и </a:t>
            </a:r>
            <a:r>
              <a:rPr lang="en-US" sz="1300" dirty="0" err="1">
                <a:latin typeface="+mn-lt"/>
                <a:sym typeface="Calibri" pitchFamily="34" charset="0"/>
              </a:rPr>
              <a:t>географии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деятельности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Банка</a:t>
            </a:r>
            <a:r>
              <a:rPr lang="en-US" sz="1300" dirty="0">
                <a:latin typeface="+mn-lt"/>
                <a:sym typeface="Calibri" pitchFamily="34" charset="0"/>
              </a:rPr>
              <a:t>. </a:t>
            </a:r>
            <a:endParaRPr lang="ru-RU" sz="1300" dirty="0">
              <a:latin typeface="+mn-lt"/>
              <a:sym typeface="Calibri" pitchFamily="34" charset="0"/>
            </a:endParaRPr>
          </a:p>
          <a:p>
            <a:pPr algn="just" eaLnBrk="1" hangingPunct="1">
              <a:spcBef>
                <a:spcPts val="275"/>
              </a:spcBef>
              <a:buClr>
                <a:srgbClr val="000000"/>
              </a:buClr>
              <a:buSzPct val="25000"/>
            </a:pPr>
            <a:r>
              <a:rPr lang="en-US" sz="1300" dirty="0">
                <a:latin typeface="+mn-lt"/>
              </a:rPr>
              <a:t>В </a:t>
            </a:r>
            <a:r>
              <a:rPr lang="ru-RU" sz="1300" dirty="0" smtClean="0">
                <a:latin typeface="+mn-lt"/>
              </a:rPr>
              <a:t>декабре </a:t>
            </a:r>
            <a:r>
              <a:rPr lang="en-US" sz="1300" dirty="0" smtClean="0">
                <a:latin typeface="+mn-lt"/>
              </a:rPr>
              <a:t>201</a:t>
            </a:r>
            <a:r>
              <a:rPr lang="ru-RU" sz="1300" dirty="0" smtClean="0">
                <a:latin typeface="+mn-lt"/>
              </a:rPr>
              <a:t>4</a:t>
            </a:r>
            <a:r>
              <a:rPr lang="en-US" sz="1300" dirty="0" smtClean="0">
                <a:latin typeface="+mn-lt"/>
              </a:rPr>
              <a:t> </a:t>
            </a:r>
            <a:r>
              <a:rPr lang="en-US" sz="1300" dirty="0" err="1">
                <a:latin typeface="+mn-lt"/>
              </a:rPr>
              <a:t>года</a:t>
            </a:r>
            <a:r>
              <a:rPr lang="en-US" sz="1300" dirty="0">
                <a:latin typeface="+mn-lt"/>
              </a:rPr>
              <a:t> </a:t>
            </a:r>
            <a:r>
              <a:rPr lang="en-US" sz="1300" b="1" dirty="0" err="1">
                <a:latin typeface="+mn-lt"/>
              </a:rPr>
              <a:t>Рейтинговое</a:t>
            </a:r>
            <a:r>
              <a:rPr lang="en-US" sz="1300" b="1" dirty="0">
                <a:latin typeface="+mn-lt"/>
              </a:rPr>
              <a:t> </a:t>
            </a:r>
            <a:r>
              <a:rPr lang="en-US" sz="1300" b="1" dirty="0" err="1">
                <a:latin typeface="+mn-lt"/>
              </a:rPr>
              <a:t>агентство</a:t>
            </a:r>
            <a:r>
              <a:rPr lang="en-US" sz="1300" b="1" dirty="0">
                <a:latin typeface="+mn-lt"/>
              </a:rPr>
              <a:t> «</a:t>
            </a:r>
            <a:r>
              <a:rPr lang="en-US" sz="1300" b="1" dirty="0" err="1">
                <a:latin typeface="+mn-lt"/>
              </a:rPr>
              <a:t>Эксперт</a:t>
            </a:r>
            <a:r>
              <a:rPr lang="en-US" sz="1300" b="1" dirty="0">
                <a:latin typeface="+mn-lt"/>
              </a:rPr>
              <a:t> РА</a:t>
            </a:r>
            <a:r>
              <a:rPr lang="en-US" sz="1300" b="1" dirty="0" smtClean="0">
                <a:latin typeface="+mn-lt"/>
              </a:rPr>
              <a:t>»</a:t>
            </a:r>
            <a:r>
              <a:rPr lang="ru-RU" sz="1300" b="1" dirty="0" smtClean="0">
                <a:latin typeface="+mn-lt"/>
              </a:rPr>
              <a:t>, г.Москва</a:t>
            </a:r>
            <a:r>
              <a:rPr lang="en-US" sz="1300" dirty="0" smtClean="0">
                <a:latin typeface="+mn-lt"/>
              </a:rPr>
              <a:t> </a:t>
            </a:r>
            <a:r>
              <a:rPr lang="ru-RU" sz="1300" dirty="0" smtClean="0">
                <a:latin typeface="+mn-lt"/>
              </a:rPr>
              <a:t>подтвердило </a:t>
            </a:r>
            <a:r>
              <a:rPr lang="en-US" sz="1300" dirty="0" err="1" smtClean="0">
                <a:latin typeface="+mn-lt"/>
              </a:rPr>
              <a:t>рейтинг</a:t>
            </a:r>
            <a:r>
              <a:rPr lang="en-US" sz="1300" dirty="0" smtClean="0">
                <a:latin typeface="+mn-lt"/>
              </a:rPr>
              <a:t> </a:t>
            </a:r>
            <a:r>
              <a:rPr lang="en-US" sz="1300" dirty="0" err="1">
                <a:latin typeface="+mn-lt"/>
              </a:rPr>
              <a:t>кредитоспособности</a:t>
            </a:r>
            <a:r>
              <a:rPr lang="en-US" sz="1300" dirty="0">
                <a:latin typeface="+mn-lt"/>
              </a:rPr>
              <a:t> </a:t>
            </a:r>
            <a:r>
              <a:rPr lang="en-US" sz="1300" dirty="0" smtClean="0">
                <a:latin typeface="+mn-lt"/>
              </a:rPr>
              <a:t>ООО«ТАТАГРОПРОМБАНК</a:t>
            </a:r>
            <a:r>
              <a:rPr lang="en-US" sz="1300" dirty="0">
                <a:latin typeface="+mn-lt"/>
              </a:rPr>
              <a:t>» </a:t>
            </a:r>
            <a:r>
              <a:rPr lang="en-US" sz="1300" dirty="0" err="1">
                <a:latin typeface="+mn-lt"/>
              </a:rPr>
              <a:t>на</a:t>
            </a:r>
            <a:r>
              <a:rPr lang="en-US" sz="1300" dirty="0">
                <a:latin typeface="+mn-lt"/>
              </a:rPr>
              <a:t> </a:t>
            </a:r>
            <a:r>
              <a:rPr lang="en-US" sz="1300" dirty="0" err="1" smtClean="0">
                <a:latin typeface="+mn-lt"/>
              </a:rPr>
              <a:t>уровне</a:t>
            </a:r>
            <a:r>
              <a:rPr lang="ru-RU" sz="1300" dirty="0" smtClean="0">
                <a:latin typeface="+mn-lt"/>
              </a:rPr>
              <a:t> </a:t>
            </a:r>
            <a:r>
              <a:rPr lang="ru-RU" sz="1300" b="1" dirty="0" smtClean="0">
                <a:latin typeface="+mn-lt"/>
              </a:rPr>
              <a:t>В++ </a:t>
            </a:r>
            <a:r>
              <a:rPr lang="en-US" sz="1300" b="1" dirty="0" smtClean="0">
                <a:latin typeface="+mn-lt"/>
              </a:rPr>
              <a:t>«</a:t>
            </a:r>
            <a:r>
              <a:rPr lang="ru-RU" sz="1300" b="1" dirty="0" smtClean="0">
                <a:latin typeface="+mn-lt"/>
              </a:rPr>
              <a:t>Приемлемый </a:t>
            </a:r>
            <a:r>
              <a:rPr lang="en-US" sz="1300" b="1" dirty="0" err="1" smtClean="0">
                <a:latin typeface="+mn-lt"/>
              </a:rPr>
              <a:t>уровень</a:t>
            </a:r>
            <a:r>
              <a:rPr lang="en-US" sz="1300" b="1" dirty="0" smtClean="0">
                <a:latin typeface="+mn-lt"/>
              </a:rPr>
              <a:t> </a:t>
            </a:r>
            <a:r>
              <a:rPr lang="en-US" sz="1300" b="1" dirty="0" err="1">
                <a:latin typeface="+mn-lt"/>
              </a:rPr>
              <a:t>кредитоспособности</a:t>
            </a:r>
            <a:r>
              <a:rPr lang="en-US" sz="1300" b="1" dirty="0" smtClean="0">
                <a:latin typeface="+mn-lt"/>
              </a:rPr>
              <a:t>», </a:t>
            </a:r>
            <a:r>
              <a:rPr lang="en-US" sz="1300" dirty="0" err="1">
                <a:latin typeface="+mn-lt"/>
              </a:rPr>
              <a:t>прогноз</a:t>
            </a:r>
            <a:r>
              <a:rPr lang="en-US" sz="1300" dirty="0">
                <a:latin typeface="+mn-lt"/>
              </a:rPr>
              <a:t> </a:t>
            </a:r>
            <a:r>
              <a:rPr lang="en-US" sz="1300" dirty="0" err="1">
                <a:latin typeface="+mn-lt"/>
              </a:rPr>
              <a:t>по</a:t>
            </a:r>
            <a:r>
              <a:rPr lang="en-US" sz="1300" dirty="0">
                <a:latin typeface="+mn-lt"/>
              </a:rPr>
              <a:t> </a:t>
            </a:r>
            <a:r>
              <a:rPr lang="en-US" sz="1300" dirty="0" err="1">
                <a:latin typeface="+mn-lt"/>
              </a:rPr>
              <a:t>рейтингу</a:t>
            </a:r>
            <a:r>
              <a:rPr lang="en-US" sz="1300" dirty="0">
                <a:latin typeface="+mn-lt"/>
              </a:rPr>
              <a:t> «</a:t>
            </a:r>
            <a:r>
              <a:rPr lang="en-US" sz="1300" dirty="0" err="1">
                <a:latin typeface="+mn-lt"/>
              </a:rPr>
              <a:t>стабильный</a:t>
            </a:r>
            <a:r>
              <a:rPr lang="en-US" sz="1300" dirty="0">
                <a:latin typeface="+mn-lt"/>
              </a:rPr>
              <a:t>». </a:t>
            </a:r>
            <a:r>
              <a:rPr lang="en-US" sz="1300" dirty="0">
                <a:latin typeface="+mn-lt"/>
                <a:sym typeface="Calibri" pitchFamily="34" charset="0"/>
              </a:rPr>
              <a:t> </a:t>
            </a:r>
            <a:endParaRPr lang="ru-RU" sz="1300" dirty="0" smtClean="0">
              <a:latin typeface="+mn-lt"/>
              <a:sym typeface="Calibri" pitchFamily="34" charset="0"/>
            </a:endParaRPr>
          </a:p>
          <a:p>
            <a:pPr algn="just" eaLnBrk="1" hangingPunct="1">
              <a:spcBef>
                <a:spcPts val="275"/>
              </a:spcBef>
              <a:buClr>
                <a:srgbClr val="000000"/>
              </a:buClr>
              <a:buSzPct val="25000"/>
            </a:pPr>
            <a:r>
              <a:rPr lang="en-US" sz="1300" dirty="0" smtClean="0">
                <a:latin typeface="+mn-lt"/>
              </a:rPr>
              <a:t>ООО</a:t>
            </a:r>
            <a:r>
              <a:rPr lang="ru-RU" sz="1300" dirty="0" smtClean="0">
                <a:latin typeface="+mn-lt"/>
              </a:rPr>
              <a:t> </a:t>
            </a:r>
            <a:r>
              <a:rPr lang="en-US" sz="1300" dirty="0" smtClean="0">
                <a:latin typeface="+mn-lt"/>
              </a:rPr>
              <a:t>«ТАТАГРОПРОМБАНК» </a:t>
            </a:r>
            <a:r>
              <a:rPr lang="ru-RU" sz="1300" dirty="0" smtClean="0">
                <a:latin typeface="+mn-lt"/>
              </a:rPr>
              <a:t>входит в перечень банков, чьи банковские гарантии ОАО «РЖД» принимает для обеспечения серьезности намерений при проведении конкурсных процедур</a:t>
            </a:r>
            <a:r>
              <a:rPr lang="ru-RU" sz="1300" b="1" i="1" dirty="0" smtClean="0">
                <a:latin typeface="+mn-lt"/>
              </a:rPr>
              <a:t>.</a:t>
            </a:r>
            <a:endParaRPr lang="en-US" sz="1300" dirty="0">
              <a:latin typeface="+mn-lt"/>
              <a:sym typeface="Calibri" pitchFamily="34" charset="0"/>
            </a:endParaRPr>
          </a:p>
          <a:p>
            <a:pPr algn="just" eaLnBrk="1" hangingPunct="1">
              <a:spcBef>
                <a:spcPts val="275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1300" dirty="0">
                <a:latin typeface="+mn-lt"/>
                <a:sym typeface="Calibri" pitchFamily="34" charset="0"/>
              </a:rPr>
              <a:t>ООО «ТАТАГРОПРОМБАНК» </a:t>
            </a:r>
            <a:r>
              <a:rPr lang="en-US" sz="1300" dirty="0" err="1">
                <a:latin typeface="+mn-lt"/>
                <a:sym typeface="Calibri" pitchFamily="34" charset="0"/>
              </a:rPr>
              <a:t>имеет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ru-RU" sz="1300" dirty="0" smtClean="0">
                <a:latin typeface="+mn-lt"/>
                <a:sym typeface="Calibri" pitchFamily="34" charset="0"/>
              </a:rPr>
              <a:t>1 филиал</a:t>
            </a:r>
            <a:r>
              <a:rPr lang="ru-RU" sz="1300" dirty="0" smtClean="0">
                <a:latin typeface="+mn-lt"/>
                <a:sym typeface="Calibri" pitchFamily="34" charset="0"/>
              </a:rPr>
              <a:t>, 7</a:t>
            </a:r>
            <a:r>
              <a:rPr lang="en-US" sz="1300" dirty="0" smtClean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дополнительных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офисов</a:t>
            </a:r>
            <a:r>
              <a:rPr lang="en-US" sz="1300" dirty="0">
                <a:latin typeface="+mn-lt"/>
                <a:sym typeface="Calibri" pitchFamily="34" charset="0"/>
              </a:rPr>
              <a:t>, </a:t>
            </a:r>
            <a:r>
              <a:rPr lang="ru-RU" sz="1300" dirty="0" smtClean="0">
                <a:latin typeface="+mn-lt"/>
                <a:sym typeface="Calibri" pitchFamily="34" charset="0"/>
              </a:rPr>
              <a:t>5</a:t>
            </a:r>
            <a:r>
              <a:rPr lang="en-US" sz="1300" dirty="0" smtClean="0">
                <a:latin typeface="+mn-lt"/>
                <a:sym typeface="Calibri" pitchFamily="34" charset="0"/>
              </a:rPr>
              <a:t> </a:t>
            </a:r>
            <a:r>
              <a:rPr lang="ru-RU" sz="1300" dirty="0" smtClean="0">
                <a:latin typeface="+mn-lt"/>
                <a:sym typeface="Calibri" pitchFamily="34" charset="0"/>
              </a:rPr>
              <a:t>из которых </a:t>
            </a:r>
            <a:r>
              <a:rPr lang="en-US" sz="1300" dirty="0" err="1" smtClean="0">
                <a:latin typeface="+mn-lt"/>
                <a:sym typeface="Calibri" pitchFamily="34" charset="0"/>
              </a:rPr>
              <a:t>находятся</a:t>
            </a:r>
            <a:r>
              <a:rPr lang="en-US" sz="1300" dirty="0" smtClean="0">
                <a:latin typeface="+mn-lt"/>
                <a:sym typeface="Calibri" pitchFamily="34" charset="0"/>
              </a:rPr>
              <a:t> </a:t>
            </a:r>
            <a:r>
              <a:rPr lang="en-US" sz="1300" dirty="0">
                <a:latin typeface="+mn-lt"/>
                <a:sym typeface="Calibri" pitchFamily="34" charset="0"/>
              </a:rPr>
              <a:t>в </a:t>
            </a:r>
            <a:r>
              <a:rPr lang="en-US" sz="1300" dirty="0" err="1">
                <a:latin typeface="+mn-lt"/>
                <a:sym typeface="Calibri" pitchFamily="34" charset="0"/>
              </a:rPr>
              <a:t>городах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республиканского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значения</a:t>
            </a:r>
            <a:r>
              <a:rPr lang="en-US" sz="1300" dirty="0">
                <a:latin typeface="+mn-lt"/>
                <a:sym typeface="Calibri" pitchFamily="34" charset="0"/>
              </a:rPr>
              <a:t> и 2 </a:t>
            </a:r>
            <a:r>
              <a:rPr lang="ru-RU" sz="1300" dirty="0" smtClean="0">
                <a:latin typeface="+mn-lt"/>
                <a:sym typeface="Calibri" pitchFamily="34" charset="0"/>
              </a:rPr>
              <a:t>- </a:t>
            </a:r>
            <a:r>
              <a:rPr lang="en-US" sz="1300" dirty="0" smtClean="0">
                <a:latin typeface="+mn-lt"/>
                <a:sym typeface="Calibri" pitchFamily="34" charset="0"/>
              </a:rPr>
              <a:t>в </a:t>
            </a:r>
            <a:r>
              <a:rPr lang="ru-RU" sz="1300" dirty="0" smtClean="0">
                <a:latin typeface="+mn-lt"/>
                <a:sym typeface="Calibri" pitchFamily="34" charset="0"/>
              </a:rPr>
              <a:t>г.</a:t>
            </a:r>
            <a:r>
              <a:rPr lang="en-US" sz="1300" dirty="0" err="1" smtClean="0">
                <a:latin typeface="+mn-lt"/>
                <a:sym typeface="Calibri" pitchFamily="34" charset="0"/>
              </a:rPr>
              <a:t>Казан</a:t>
            </a:r>
            <a:r>
              <a:rPr lang="ru-RU" sz="1300" dirty="0" err="1" smtClean="0">
                <a:latin typeface="+mn-lt"/>
                <a:sym typeface="Calibri" pitchFamily="34" charset="0"/>
              </a:rPr>
              <a:t>ь</a:t>
            </a:r>
            <a:r>
              <a:rPr lang="en-US" sz="1300" dirty="0" smtClean="0">
                <a:latin typeface="+mn-lt"/>
                <a:sym typeface="Calibri" pitchFamily="34" charset="0"/>
              </a:rPr>
              <a:t>, </a:t>
            </a:r>
            <a:r>
              <a:rPr lang="en-US" sz="1300" dirty="0" err="1" smtClean="0">
                <a:latin typeface="+mn-lt"/>
                <a:sym typeface="Calibri" pitchFamily="34" charset="0"/>
              </a:rPr>
              <a:t>кредитно-кассовый</a:t>
            </a:r>
            <a:r>
              <a:rPr lang="en-US" sz="1300" dirty="0" smtClean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офис</a:t>
            </a:r>
            <a:r>
              <a:rPr lang="en-US" sz="1300" dirty="0">
                <a:latin typeface="+mn-lt"/>
                <a:sym typeface="Calibri" pitchFamily="34" charset="0"/>
              </a:rPr>
              <a:t> в </a:t>
            </a:r>
            <a:r>
              <a:rPr lang="en-US" sz="1300" dirty="0" err="1" smtClean="0">
                <a:latin typeface="+mn-lt"/>
                <a:sym typeface="Calibri" pitchFamily="34" charset="0"/>
              </a:rPr>
              <a:t>г.</a:t>
            </a:r>
            <a:r>
              <a:rPr lang="en-US" sz="1300" dirty="0" err="1" smtClean="0">
                <a:latin typeface="+mn-lt"/>
                <a:cs typeface="Calibri" pitchFamily="34" charset="0"/>
                <a:sym typeface="Calibri" pitchFamily="34" charset="0"/>
              </a:rPr>
              <a:t>Воронеж</a:t>
            </a:r>
            <a:r>
              <a:rPr lang="ru-RU" sz="1300" dirty="0">
                <a:latin typeface="+mn-lt"/>
                <a:cs typeface="Calibri" pitchFamily="34" charset="0"/>
                <a:sym typeface="Calibri" pitchFamily="34" charset="0"/>
              </a:rPr>
              <a:t>, </a:t>
            </a:r>
            <a:r>
              <a:rPr lang="ru-RU" sz="1300" dirty="0" smtClean="0">
                <a:latin typeface="+mn-lt"/>
                <a:cs typeface="Calibri" pitchFamily="34" charset="0"/>
                <a:sym typeface="Calibri" pitchFamily="34" charset="0"/>
              </a:rPr>
              <a:t>кредитно-кассовый офис </a:t>
            </a:r>
            <a:r>
              <a:rPr lang="ru-RU" sz="1300" dirty="0">
                <a:latin typeface="+mn-lt"/>
                <a:cs typeface="Calibri" pitchFamily="34" charset="0"/>
                <a:sym typeface="Calibri" pitchFamily="34" charset="0"/>
              </a:rPr>
              <a:t>в </a:t>
            </a:r>
            <a:r>
              <a:rPr lang="ru-RU" sz="1300" dirty="0" smtClean="0">
                <a:latin typeface="+mn-lt"/>
                <a:cs typeface="Calibri" pitchFamily="34" charset="0"/>
                <a:sym typeface="Calibri" pitchFamily="34" charset="0"/>
              </a:rPr>
              <a:t>г.Москва</a:t>
            </a:r>
            <a:r>
              <a:rPr lang="ru-RU" sz="1300" dirty="0" smtClean="0">
                <a:latin typeface="+mn-lt"/>
                <a:sym typeface="Calibri" pitchFamily="34" charset="0"/>
              </a:rPr>
              <a:t>.</a:t>
            </a:r>
          </a:p>
          <a:p>
            <a:pPr algn="just" eaLnBrk="1" hangingPunct="1">
              <a:spcBef>
                <a:spcPts val="275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1300" dirty="0" err="1" smtClean="0">
                <a:latin typeface="+mn-lt"/>
                <a:sym typeface="Calibri" pitchFamily="34" charset="0"/>
              </a:rPr>
              <a:t>Уставный</a:t>
            </a:r>
            <a:r>
              <a:rPr lang="en-US" sz="1300" dirty="0" smtClean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капитал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b="1" dirty="0">
                <a:latin typeface="+mn-lt"/>
                <a:sym typeface="Calibri" pitchFamily="34" charset="0"/>
              </a:rPr>
              <a:t>217 077</a:t>
            </a:r>
            <a:r>
              <a:rPr lang="en-US" sz="1300" dirty="0">
                <a:latin typeface="+mn-lt"/>
                <a:sym typeface="Calibri" pitchFamily="34" charset="0"/>
              </a:rPr>
              <a:t> </a:t>
            </a:r>
            <a:r>
              <a:rPr lang="ru-RU" sz="1300" b="1" dirty="0">
                <a:latin typeface="+mn-lt"/>
                <a:sym typeface="Calibri" pitchFamily="34" charset="0"/>
              </a:rPr>
              <a:t>294 </a:t>
            </a:r>
            <a:r>
              <a:rPr lang="en-US" sz="1300" dirty="0" err="1">
                <a:latin typeface="+mn-lt"/>
                <a:sym typeface="Calibri" pitchFamily="34" charset="0"/>
              </a:rPr>
              <a:t>рублей</a:t>
            </a:r>
            <a:r>
              <a:rPr lang="en-US" sz="1300" dirty="0">
                <a:latin typeface="+mn-lt"/>
                <a:sym typeface="Calibri" pitchFamily="34" charset="0"/>
              </a:rPr>
              <a:t>.</a:t>
            </a:r>
            <a:endParaRPr lang="ru-RU" sz="1300" dirty="0">
              <a:latin typeface="+mn-lt"/>
              <a:sym typeface="Calibri" pitchFamily="34" charset="0"/>
            </a:endParaRPr>
          </a:p>
          <a:p>
            <a:pPr algn="just" eaLnBrk="1" hangingPunct="1">
              <a:spcBef>
                <a:spcPts val="275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1300" dirty="0" err="1" smtClean="0">
                <a:latin typeface="+mn-lt"/>
                <a:sym typeface="Calibri" pitchFamily="34" charset="0"/>
              </a:rPr>
              <a:t>Аудитор</a:t>
            </a:r>
            <a:r>
              <a:rPr lang="ru-RU" sz="1300" dirty="0" smtClean="0">
                <a:latin typeface="+mn-lt"/>
                <a:sym typeface="Calibri" pitchFamily="34" charset="0"/>
              </a:rPr>
              <a:t> </a:t>
            </a:r>
            <a:r>
              <a:rPr lang="en-US" sz="1300" dirty="0">
                <a:latin typeface="+mn-lt"/>
                <a:sym typeface="Calibri" pitchFamily="34" charset="0"/>
              </a:rPr>
              <a:t>– ООО «</a:t>
            </a:r>
            <a:r>
              <a:rPr lang="en-US" sz="1300" dirty="0" err="1">
                <a:latin typeface="+mn-lt"/>
                <a:sym typeface="Calibri" pitchFamily="34" charset="0"/>
              </a:rPr>
              <a:t>Банковский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аудит</a:t>
            </a:r>
            <a:r>
              <a:rPr lang="en-US" sz="1300" dirty="0" smtClean="0">
                <a:latin typeface="+mn-lt"/>
                <a:sym typeface="Calibri" pitchFamily="34" charset="0"/>
              </a:rPr>
              <a:t>»</a:t>
            </a:r>
            <a:r>
              <a:rPr lang="ru-RU" sz="1300" dirty="0" smtClean="0">
                <a:latin typeface="+mn-lt"/>
                <a:sym typeface="Calibri" pitchFamily="34" charset="0"/>
              </a:rPr>
              <a:t>.</a:t>
            </a:r>
            <a:endParaRPr lang="ru-RU" sz="1300" dirty="0">
              <a:latin typeface="+mn-lt"/>
              <a:sym typeface="Calibri" pitchFamily="34" charset="0"/>
            </a:endParaRPr>
          </a:p>
          <a:p>
            <a:pPr algn="just" eaLnBrk="1" hangingPunct="1">
              <a:spcBef>
                <a:spcPts val="275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1300" dirty="0" err="1" smtClean="0">
                <a:latin typeface="+mn-lt"/>
                <a:sym typeface="Calibri" pitchFamily="34" charset="0"/>
              </a:rPr>
              <a:t>Банк</a:t>
            </a:r>
            <a:r>
              <a:rPr lang="en-US" sz="1300" dirty="0" smtClean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является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членом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Банковской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Ассоциации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smtClean="0">
                <a:latin typeface="+mn-lt"/>
                <a:sym typeface="Calibri" pitchFamily="34" charset="0"/>
              </a:rPr>
              <a:t>РТ</a:t>
            </a:r>
            <a:r>
              <a:rPr lang="ru-RU" sz="1300" dirty="0" smtClean="0">
                <a:latin typeface="+mn-lt"/>
                <a:sym typeface="Calibri" pitchFamily="34" charset="0"/>
              </a:rPr>
              <a:t>.</a:t>
            </a:r>
            <a:endParaRPr lang="en-US" sz="1300" dirty="0">
              <a:latin typeface="+mn-lt"/>
              <a:sym typeface="Calibri" pitchFamily="34" charset="0"/>
            </a:endParaRPr>
          </a:p>
          <a:p>
            <a:pPr algn="just" eaLnBrk="1" hangingPunct="1">
              <a:spcBef>
                <a:spcPts val="275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1300" dirty="0">
                <a:latin typeface="+mn-lt"/>
                <a:sym typeface="Calibri" pitchFamily="34" charset="0"/>
              </a:rPr>
              <a:t>			         	</a:t>
            </a:r>
          </a:p>
        </p:txBody>
      </p:sp>
      <p:sp>
        <p:nvSpPr>
          <p:cNvPr id="16392" name="Shape 87"/>
          <p:cNvSpPr>
            <a:spLocks noChangeArrowheads="1"/>
          </p:cNvSpPr>
          <p:nvPr/>
        </p:nvSpPr>
        <p:spPr bwMode="auto">
          <a:xfrm>
            <a:off x="5981699" y="989013"/>
            <a:ext cx="2684463" cy="13160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6394" name="Shape 89"/>
          <p:cNvSpPr>
            <a:spLocks noChangeArrowheads="1"/>
          </p:cNvSpPr>
          <p:nvPr/>
        </p:nvSpPr>
        <p:spPr bwMode="auto">
          <a:xfrm>
            <a:off x="6157913" y="4799013"/>
            <a:ext cx="1079500" cy="15557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6395" name="Shape 90"/>
          <p:cNvSpPr>
            <a:spLocks noChangeArrowheads="1"/>
          </p:cNvSpPr>
          <p:nvPr/>
        </p:nvSpPr>
        <p:spPr bwMode="auto">
          <a:xfrm>
            <a:off x="7513638" y="4816475"/>
            <a:ext cx="1079500" cy="15557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6396" name="Shape 91"/>
          <p:cNvSpPr>
            <a:spLocks noGrp="1"/>
          </p:cNvSpPr>
          <p:nvPr>
            <p:ph type="sldNum" sz="quarter" idx="4294967295"/>
          </p:nvPr>
        </p:nvSpPr>
        <p:spPr>
          <a:xfrm>
            <a:off x="6510338" y="6356350"/>
            <a:ext cx="2455862" cy="365125"/>
          </a:xfrm>
          <a:noFill/>
          <a:ln>
            <a:miter lim="800000"/>
            <a:headEnd/>
            <a:tailEnd/>
          </a:ln>
        </p:spPr>
        <p:txBody>
          <a:bodyPr tIns="45700" bIns="45700"/>
          <a:lstStyle/>
          <a:p>
            <a:pPr>
              <a:buSzPct val="25000"/>
            </a:pPr>
            <a:r>
              <a:rPr lang="en-US" sz="100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sz="1000">
                <a:solidFill>
                  <a:srgbClr val="000000"/>
                </a:solidFill>
                <a:latin typeface="Arial" charset="0"/>
                <a:sym typeface="Arial" charset="0"/>
              </a:rPr>
              <a:t>2</a:t>
            </a:r>
            <a:endParaRPr lang="en-US" sz="10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58763" y="0"/>
            <a:ext cx="8742361" cy="784225"/>
            <a:chOff x="258763" y="142875"/>
            <a:chExt cx="8742361" cy="784225"/>
          </a:xfrm>
        </p:grpSpPr>
        <p:pic>
          <p:nvPicPr>
            <p:cNvPr id="18" name="Picture 2" descr="C:\Users\liliyas\AppData\Local\Temp\notesCC9E52\ЛОГОТИП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629400" y="142875"/>
              <a:ext cx="2371724" cy="508718"/>
            </a:xfrm>
            <a:prstGeom prst="rect">
              <a:avLst/>
            </a:prstGeom>
            <a:noFill/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258763" y="914400"/>
              <a:ext cx="8628062" cy="127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98"/>
          <p:cNvSpPr txBox="1">
            <a:spLocks noGrp="1"/>
          </p:cNvSpPr>
          <p:nvPr>
            <p:ph type="title"/>
          </p:nvPr>
        </p:nvSpPr>
        <p:spPr>
          <a:xfrm>
            <a:off x="247650" y="115888"/>
            <a:ext cx="6994525" cy="649287"/>
          </a:xfrm>
        </p:spPr>
        <p:txBody>
          <a:bodyPr tIns="45700" bIns="45700"/>
          <a:lstStyle/>
          <a:p>
            <a:pPr algn="l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charset="0"/>
              </a:rPr>
              <a:t>Географическое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charset="0"/>
              </a:rPr>
              <a:t>расположение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charset="0"/>
              </a:rPr>
              <a:t>дополнительных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charset="0"/>
              </a:rPr>
            </a:b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charset="0"/>
              </a:rPr>
              <a:t>офисов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charset="0"/>
              </a:rPr>
              <a:t> ООО «ТАТАГРОПРОМБАНК»</a:t>
            </a:r>
          </a:p>
        </p:txBody>
      </p:sp>
      <p:sp>
        <p:nvSpPr>
          <p:cNvPr id="18435" name="Shape 99"/>
          <p:cNvSpPr txBox="1">
            <a:spLocks noGrp="1"/>
          </p:cNvSpPr>
          <p:nvPr>
            <p:ph type="body" idx="1"/>
          </p:nvPr>
        </p:nvSpPr>
        <p:spPr>
          <a:xfrm>
            <a:off x="447675" y="958850"/>
            <a:ext cx="8229600" cy="5653088"/>
          </a:xfrm>
        </p:spPr>
        <p:txBody>
          <a:bodyPr tIns="45700" bIns="45700"/>
          <a:lstStyle/>
          <a:p>
            <a:pPr indent="-342900" eaLnBrk="1" hangingPunct="1">
              <a:lnSpc>
                <a:spcPct val="80000"/>
              </a:lnSpc>
              <a:spcBef>
                <a:spcPct val="0"/>
              </a:spcBef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en-US" sz="900" b="1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  <a:sym typeface="Times New Roman" pitchFamily="18" charset="0"/>
              </a:rPr>
              <a:t>ГОЛОВНОЙ</a:t>
            </a:r>
            <a:r>
              <a:rPr lang="ru-RU" sz="900" b="1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900" b="1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  <a:sym typeface="Times New Roman" pitchFamily="18" charset="0"/>
              </a:rPr>
              <a:t>ОФИС : </a:t>
            </a:r>
          </a:p>
          <a:p>
            <a:pPr indent="-342900" eaLnBrk="1" hangingPunct="1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en-US" sz="900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  <a:sym typeface="Times New Roman" pitchFamily="18" charset="0"/>
              </a:rPr>
              <a:t>420097, Г. КАЗАНЬ, УЛ. ЗИНИНА, Д. 4 (843) 519-32-00</a:t>
            </a:r>
            <a:endParaRPr lang="ru-RU" sz="900" dirty="0" smtClean="0">
              <a:solidFill>
                <a:srgbClr val="000000"/>
              </a:solidFill>
              <a:latin typeface="+mn-lt"/>
              <a:cs typeface="Times New Roman" pitchFamily="18" charset="0"/>
              <a:sym typeface="Times New Roman" pitchFamily="18" charset="0"/>
            </a:endParaRPr>
          </a:p>
          <a:p>
            <a:pPr indent="-342900" eaLnBrk="1" hangingPunct="1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  <a:buSzPct val="25000"/>
              <a:buFont typeface="Times New Roman" pitchFamily="18" charset="0"/>
              <a:buNone/>
            </a:pPr>
            <a:endParaRPr lang="ru-RU" sz="900" b="1" dirty="0" smtClean="0">
              <a:solidFill>
                <a:srgbClr val="000000"/>
              </a:solidFill>
              <a:latin typeface="+mn-lt"/>
              <a:cs typeface="Times New Roman" pitchFamily="18" charset="0"/>
              <a:sym typeface="Times New Roman" pitchFamily="18" charset="0"/>
            </a:endParaRPr>
          </a:p>
          <a:p>
            <a:pPr indent="-342900" eaLnBrk="1" hangingPunct="1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ru-RU" sz="900" b="1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Times New Roman" pitchFamily="18" charset="0"/>
              </a:rPr>
              <a:t>ФИЛИАЛ</a:t>
            </a:r>
            <a:endParaRPr lang="en-US" sz="900" b="1" dirty="0" smtClean="0">
              <a:solidFill>
                <a:srgbClr val="000000"/>
              </a:solidFill>
              <a:latin typeface="+mn-lt"/>
              <a:cs typeface="Calibri" pitchFamily="34" charset="0"/>
              <a:sym typeface="Times New Roman" pitchFamily="18" charset="0"/>
            </a:endParaRPr>
          </a:p>
          <a:p>
            <a:pPr indent="-342900" eaLnBrk="1" hangingPunct="1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en-US" sz="900" dirty="0" smtClean="0">
                <a:solidFill>
                  <a:srgbClr val="000000"/>
                </a:solidFill>
                <a:latin typeface="+mn-lt"/>
                <a:cs typeface="Calibri" pitchFamily="34" charset="0"/>
                <a:sym typeface="Times New Roman" pitchFamily="18" charset="0"/>
              </a:rPr>
              <a:t>422550 Г. ЗЕЛЕНОДОЛЬСК, УЛ. ЭНГЕЛЬСА, 32 </a:t>
            </a:r>
            <a:endParaRPr lang="ru-RU" sz="900" dirty="0" smtClean="0">
              <a:solidFill>
                <a:srgbClr val="000000"/>
              </a:solidFill>
              <a:latin typeface="+mn-lt"/>
              <a:cs typeface="Calibri" pitchFamily="34" charset="0"/>
              <a:sym typeface="Times New Roman" pitchFamily="18" charset="0"/>
            </a:endParaRPr>
          </a:p>
          <a:p>
            <a:pPr indent="-342900" eaLnBrk="1" hangingPunct="1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en-US" sz="900" dirty="0" smtClean="0">
                <a:solidFill>
                  <a:srgbClr val="000000"/>
                </a:solidFill>
                <a:latin typeface="+mn-lt"/>
                <a:cs typeface="Calibri" pitchFamily="34" charset="0"/>
                <a:sym typeface="Times New Roman" pitchFamily="18" charset="0"/>
              </a:rPr>
              <a:t>(84371) 5-44-22 </a:t>
            </a:r>
            <a:r>
              <a:rPr lang="en-US" sz="900" b="1" dirty="0" smtClean="0">
                <a:solidFill>
                  <a:srgbClr val="000000"/>
                </a:solidFill>
                <a:latin typeface="+mn-lt"/>
                <a:cs typeface="Calibri" pitchFamily="34" charset="0"/>
                <a:sym typeface="Times New Roman" pitchFamily="18" charset="0"/>
              </a:rPr>
              <a:t> </a:t>
            </a:r>
            <a:endParaRPr lang="ru-RU" sz="900" b="1" dirty="0" smtClean="0">
              <a:solidFill>
                <a:srgbClr val="000000"/>
              </a:solidFill>
              <a:latin typeface="+mn-lt"/>
              <a:cs typeface="Times New Roman" pitchFamily="18" charset="0"/>
              <a:sym typeface="Times New Roman" pitchFamily="18" charset="0"/>
            </a:endParaRPr>
          </a:p>
          <a:p>
            <a:pPr indent="-342900" eaLnBrk="1" hangingPunct="1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  <a:buSzPct val="25000"/>
              <a:buFont typeface="Times New Roman" pitchFamily="18" charset="0"/>
              <a:buNone/>
            </a:pPr>
            <a:endParaRPr lang="ru-RU" sz="900" b="1" dirty="0" smtClean="0">
              <a:solidFill>
                <a:srgbClr val="000000"/>
              </a:solidFill>
              <a:latin typeface="+mn-lt"/>
              <a:cs typeface="Times New Roman" pitchFamily="18" charset="0"/>
              <a:sym typeface="Times New Roman" pitchFamily="18" charset="0"/>
            </a:endParaRPr>
          </a:p>
          <a:p>
            <a:pPr indent="-342900" eaLnBrk="1" hangingPunct="1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en-US" sz="900" b="1" dirty="0" smtClean="0">
                <a:solidFill>
                  <a:srgbClr val="000000"/>
                </a:solidFill>
                <a:latin typeface="+mn-lt"/>
                <a:cs typeface="Calibri" pitchFamily="34" charset="0"/>
                <a:sym typeface="Times New Roman" pitchFamily="18" charset="0"/>
              </a:rPr>
              <a:t>ДОПОЛНИТЕЛЬНЫЙ ОФИС № 19 </a:t>
            </a:r>
          </a:p>
          <a:p>
            <a:pPr indent="-342900" eaLnBrk="1" hangingPunct="1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en-US" sz="900" dirty="0" smtClean="0">
                <a:solidFill>
                  <a:srgbClr val="000000"/>
                </a:solidFill>
                <a:latin typeface="+mn-lt"/>
                <a:cs typeface="Calibri" pitchFamily="34" charset="0"/>
                <a:sym typeface="Times New Roman" pitchFamily="18" charset="0"/>
              </a:rPr>
              <a:t>420080 Г. КАЗАНЬ, УЛ. ДЕКАБРИСТОВ, 106А (843) 562-58-51 </a:t>
            </a:r>
          </a:p>
          <a:p>
            <a:pPr indent="-342900" eaLnBrk="1" hangingPunct="1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  <a:buSzPct val="25000"/>
              <a:buFont typeface="Times New Roman" pitchFamily="18" charset="0"/>
              <a:buNone/>
            </a:pPr>
            <a:endParaRPr lang="ru-RU" sz="900" b="1" dirty="0" smtClean="0">
              <a:solidFill>
                <a:srgbClr val="000000"/>
              </a:solidFill>
              <a:latin typeface="+mn-lt"/>
              <a:cs typeface="Calibri" pitchFamily="34" charset="0"/>
              <a:sym typeface="Times New Roman" pitchFamily="18" charset="0"/>
            </a:endParaRPr>
          </a:p>
          <a:p>
            <a:pPr indent="-342900" eaLnBrk="1" hangingPunct="1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en-US" sz="900" b="1" dirty="0" smtClean="0">
                <a:solidFill>
                  <a:srgbClr val="000000"/>
                </a:solidFill>
                <a:latin typeface="+mn-lt"/>
                <a:cs typeface="Calibri" pitchFamily="34" charset="0"/>
                <a:sym typeface="Times New Roman" pitchFamily="18" charset="0"/>
              </a:rPr>
              <a:t>ДОПОЛНИТЕЛЬНЫЙ ОФИС № 52 </a:t>
            </a:r>
          </a:p>
          <a:p>
            <a:pPr indent="-342900" eaLnBrk="1" hangingPunct="1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en-US" sz="900" dirty="0" smtClean="0">
                <a:solidFill>
                  <a:srgbClr val="000000"/>
                </a:solidFill>
                <a:latin typeface="+mn-lt"/>
                <a:cs typeface="Calibri" pitchFamily="34" charset="0"/>
                <a:sym typeface="Times New Roman" pitchFamily="18" charset="0"/>
              </a:rPr>
              <a:t>420103 Г. КАЗАНЬ, УЛ. Ф. АМИРХАНА, 41 (843) 521-05-23</a:t>
            </a:r>
          </a:p>
          <a:p>
            <a:pPr indent="-342900" eaLnBrk="1" hangingPunct="1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  <a:buSzPct val="25000"/>
              <a:buFont typeface="Times New Roman" pitchFamily="18" charset="0"/>
              <a:buNone/>
            </a:pPr>
            <a:endParaRPr lang="ru-RU" sz="900" b="1" dirty="0" smtClean="0">
              <a:solidFill>
                <a:srgbClr val="000000"/>
              </a:solidFill>
              <a:latin typeface="+mn-lt"/>
              <a:cs typeface="Calibri" pitchFamily="34" charset="0"/>
              <a:sym typeface="Times New Roman" pitchFamily="18" charset="0"/>
            </a:endParaRPr>
          </a:p>
          <a:p>
            <a:pPr indent="-342900" eaLnBrk="1" hangingPunct="1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en-US" sz="900" b="1" dirty="0" smtClean="0">
                <a:solidFill>
                  <a:srgbClr val="000000"/>
                </a:solidFill>
                <a:latin typeface="+mn-lt"/>
                <a:cs typeface="Calibri" pitchFamily="34" charset="0"/>
                <a:sym typeface="Times New Roman" pitchFamily="18" charset="0"/>
              </a:rPr>
              <a:t>ДОПОЛНИТЕЛЬНЫЙ ОФИС № 2 </a:t>
            </a:r>
          </a:p>
          <a:p>
            <a:pPr indent="-342900" eaLnBrk="1" hangingPunct="1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en-US" sz="900" dirty="0" smtClean="0">
                <a:solidFill>
                  <a:srgbClr val="000000"/>
                </a:solidFill>
                <a:latin typeface="+mn-lt"/>
                <a:cs typeface="Calibri" pitchFamily="34" charset="0"/>
                <a:sym typeface="Times New Roman" pitchFamily="18" charset="0"/>
              </a:rPr>
              <a:t>423640 Г. МЕНДЕЛЕЕВСК, УЛ. ПИОНЕРСКАЯ, 12  </a:t>
            </a:r>
            <a:endParaRPr lang="ru-RU" sz="900" dirty="0" smtClean="0">
              <a:solidFill>
                <a:srgbClr val="000000"/>
              </a:solidFill>
              <a:latin typeface="+mn-lt"/>
              <a:cs typeface="Calibri" pitchFamily="34" charset="0"/>
              <a:sym typeface="Times New Roman" pitchFamily="18" charset="0"/>
            </a:endParaRPr>
          </a:p>
          <a:p>
            <a:pPr indent="-342900" eaLnBrk="1" hangingPunct="1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en-US" sz="900" dirty="0" smtClean="0">
                <a:solidFill>
                  <a:srgbClr val="000000"/>
                </a:solidFill>
                <a:latin typeface="+mn-lt"/>
                <a:cs typeface="Calibri" pitchFamily="34" charset="0"/>
                <a:sym typeface="Times New Roman" pitchFamily="18" charset="0"/>
              </a:rPr>
              <a:t>(85549) 2-01-88</a:t>
            </a:r>
            <a:r>
              <a:rPr lang="en-US" sz="900" b="1" dirty="0" smtClean="0">
                <a:solidFill>
                  <a:srgbClr val="000000"/>
                </a:solidFill>
                <a:latin typeface="+mn-lt"/>
                <a:cs typeface="Calibri" pitchFamily="34" charset="0"/>
                <a:sym typeface="Times New Roman" pitchFamily="18" charset="0"/>
              </a:rPr>
              <a:t> </a:t>
            </a:r>
          </a:p>
          <a:p>
            <a:pPr indent="-342900" eaLnBrk="1" hangingPunct="1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  <a:buSzPct val="25000"/>
              <a:buFont typeface="Times New Roman" pitchFamily="18" charset="0"/>
              <a:buNone/>
            </a:pPr>
            <a:endParaRPr lang="ru-RU" sz="900" b="1" dirty="0" smtClean="0">
              <a:solidFill>
                <a:srgbClr val="000000"/>
              </a:solidFill>
              <a:latin typeface="+mn-lt"/>
              <a:cs typeface="Calibri" pitchFamily="34" charset="0"/>
              <a:sym typeface="Times New Roman" pitchFamily="18" charset="0"/>
            </a:endParaRPr>
          </a:p>
          <a:p>
            <a:pPr indent="-342900" eaLnBrk="1" hangingPunct="1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en-US" sz="900" b="1" dirty="0" smtClean="0">
                <a:solidFill>
                  <a:srgbClr val="000000"/>
                </a:solidFill>
                <a:latin typeface="+mn-lt"/>
                <a:cs typeface="Calibri" pitchFamily="34" charset="0"/>
                <a:sym typeface="Times New Roman" pitchFamily="18" charset="0"/>
              </a:rPr>
              <a:t>ДОПОЛНИТЕЛЬНЫЙ ОФИС № 49 </a:t>
            </a:r>
          </a:p>
          <a:p>
            <a:pPr indent="-342900" eaLnBrk="1" hangingPunct="1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en-US" sz="900" dirty="0" smtClean="0">
                <a:solidFill>
                  <a:srgbClr val="000000"/>
                </a:solidFill>
                <a:latin typeface="+mn-lt"/>
                <a:cs typeface="Calibri" pitchFamily="34" charset="0"/>
                <a:sym typeface="Times New Roman" pitchFamily="18" charset="0"/>
              </a:rPr>
              <a:t>422980 Г. ЧИСТОПОЛЬ, УЛ. К. МАРКСА, 17А </a:t>
            </a:r>
            <a:endParaRPr lang="ru-RU" sz="900" dirty="0" smtClean="0">
              <a:solidFill>
                <a:srgbClr val="000000"/>
              </a:solidFill>
              <a:latin typeface="+mn-lt"/>
              <a:cs typeface="Calibri" pitchFamily="34" charset="0"/>
              <a:sym typeface="Times New Roman" pitchFamily="18" charset="0"/>
            </a:endParaRPr>
          </a:p>
          <a:p>
            <a:pPr indent="-342900" eaLnBrk="1" hangingPunct="1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en-US" sz="900" dirty="0" smtClean="0">
                <a:solidFill>
                  <a:srgbClr val="000000"/>
                </a:solidFill>
                <a:latin typeface="+mn-lt"/>
                <a:cs typeface="Calibri" pitchFamily="34" charset="0"/>
                <a:sym typeface="Times New Roman" pitchFamily="18" charset="0"/>
              </a:rPr>
              <a:t>84342) 5-12-73 </a:t>
            </a:r>
            <a:r>
              <a:rPr lang="en-US" sz="900" b="1" dirty="0" smtClean="0">
                <a:solidFill>
                  <a:srgbClr val="000000"/>
                </a:solidFill>
                <a:latin typeface="+mn-lt"/>
                <a:cs typeface="Calibri" pitchFamily="34" charset="0"/>
                <a:sym typeface="Times New Roman" pitchFamily="18" charset="0"/>
              </a:rPr>
              <a:t> </a:t>
            </a:r>
          </a:p>
          <a:p>
            <a:pPr indent="-342900" eaLnBrk="1" hangingPunct="1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  <a:buSzPct val="25000"/>
              <a:buFont typeface="Times New Roman" pitchFamily="18" charset="0"/>
              <a:buNone/>
            </a:pPr>
            <a:endParaRPr lang="en-US" sz="900" b="1" dirty="0" smtClean="0">
              <a:solidFill>
                <a:srgbClr val="000000"/>
              </a:solidFill>
              <a:latin typeface="+mn-lt"/>
              <a:cs typeface="Calibri" pitchFamily="34" charset="0"/>
              <a:sym typeface="Times New Roman" pitchFamily="18" charset="0"/>
            </a:endParaRPr>
          </a:p>
          <a:p>
            <a:pPr indent="-342900" eaLnBrk="1" hangingPunct="1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en-US" sz="900" b="1" dirty="0" smtClean="0">
                <a:solidFill>
                  <a:srgbClr val="000000"/>
                </a:solidFill>
                <a:latin typeface="+mn-lt"/>
                <a:cs typeface="Calibri" pitchFamily="34" charset="0"/>
                <a:sym typeface="Times New Roman" pitchFamily="18" charset="0"/>
              </a:rPr>
              <a:t>ДОПОЛНИТЕЛЬНЫЙ ОФИС № 55 </a:t>
            </a:r>
          </a:p>
          <a:p>
            <a:pPr indent="-342900" eaLnBrk="1" hangingPunct="1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en-US" sz="900" dirty="0" smtClean="0">
                <a:solidFill>
                  <a:srgbClr val="000000"/>
                </a:solidFill>
                <a:latin typeface="+mn-lt"/>
                <a:cs typeface="Calibri" pitchFamily="34" charset="0"/>
                <a:sym typeface="Times New Roman" pitchFamily="18" charset="0"/>
              </a:rPr>
              <a:t>423822 Г. НАБЕРЕЖНЫЕ ЧЕЛНЫ, УЛ. АКАДЕМИКА</a:t>
            </a:r>
            <a:endParaRPr lang="ru-RU" sz="900" dirty="0" smtClean="0">
              <a:solidFill>
                <a:srgbClr val="000000"/>
              </a:solidFill>
              <a:latin typeface="+mn-lt"/>
              <a:cs typeface="Calibri" pitchFamily="34" charset="0"/>
              <a:sym typeface="Times New Roman" pitchFamily="18" charset="0"/>
            </a:endParaRPr>
          </a:p>
          <a:p>
            <a:pPr indent="-342900" eaLnBrk="1" hangingPunct="1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en-US" sz="900" dirty="0" smtClean="0">
                <a:solidFill>
                  <a:srgbClr val="000000"/>
                </a:solidFill>
                <a:latin typeface="+mn-lt"/>
                <a:cs typeface="Calibri" pitchFamily="34" charset="0"/>
                <a:sym typeface="Times New Roman" pitchFamily="18" charset="0"/>
              </a:rPr>
              <a:t>КОРОЛЕВА, Д. 31 32/11 (8552) 34-58-81 </a:t>
            </a:r>
            <a:r>
              <a:rPr lang="en-US" sz="900" b="1" dirty="0" smtClean="0">
                <a:solidFill>
                  <a:srgbClr val="000000"/>
                </a:solidFill>
                <a:latin typeface="+mn-lt"/>
                <a:cs typeface="Calibri" pitchFamily="34" charset="0"/>
                <a:sym typeface="Times New Roman" pitchFamily="18" charset="0"/>
              </a:rPr>
              <a:t> </a:t>
            </a:r>
          </a:p>
          <a:p>
            <a:pPr indent="-342900" eaLnBrk="1" hangingPunct="1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  <a:buSzPct val="25000"/>
              <a:buFont typeface="Times New Roman" pitchFamily="18" charset="0"/>
              <a:buNone/>
            </a:pPr>
            <a:endParaRPr lang="ru-RU" sz="900" b="1" dirty="0" smtClean="0">
              <a:solidFill>
                <a:srgbClr val="000000"/>
              </a:solidFill>
              <a:latin typeface="+mn-lt"/>
              <a:cs typeface="Calibri" pitchFamily="34" charset="0"/>
              <a:sym typeface="Times New Roman" pitchFamily="18" charset="0"/>
            </a:endParaRPr>
          </a:p>
          <a:p>
            <a:pPr indent="-342900" eaLnBrk="1" hangingPunct="1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en-US" sz="900" b="1" dirty="0" smtClean="0">
                <a:solidFill>
                  <a:srgbClr val="000000"/>
                </a:solidFill>
                <a:latin typeface="+mn-lt"/>
                <a:cs typeface="Calibri" pitchFamily="34" charset="0"/>
                <a:sym typeface="Times New Roman" pitchFamily="18" charset="0"/>
              </a:rPr>
              <a:t>ДОПОЛНИТЕЛЬНЫЙ ОФИС № 56 </a:t>
            </a:r>
          </a:p>
          <a:p>
            <a:pPr indent="-342900" eaLnBrk="1" hangingPunct="1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en-US" sz="900" dirty="0" smtClean="0">
                <a:solidFill>
                  <a:srgbClr val="000000"/>
                </a:solidFill>
                <a:latin typeface="+mn-lt"/>
                <a:cs typeface="Calibri" pitchFamily="34" charset="0"/>
                <a:sym typeface="Times New Roman" pitchFamily="18" charset="0"/>
              </a:rPr>
              <a:t>423450 Г. АЛЬМЕТЬЕВСК, УЛ. ЛЕНИНА, Д.85А </a:t>
            </a:r>
            <a:endParaRPr lang="ru-RU" sz="900" dirty="0" smtClean="0">
              <a:solidFill>
                <a:srgbClr val="000000"/>
              </a:solidFill>
              <a:latin typeface="+mn-lt"/>
              <a:cs typeface="Calibri" pitchFamily="34" charset="0"/>
              <a:sym typeface="Times New Roman" pitchFamily="18" charset="0"/>
            </a:endParaRPr>
          </a:p>
          <a:p>
            <a:pPr indent="-342900" eaLnBrk="1" hangingPunct="1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en-US" sz="900" dirty="0" smtClean="0">
                <a:solidFill>
                  <a:srgbClr val="000000"/>
                </a:solidFill>
                <a:latin typeface="+mn-lt"/>
                <a:cs typeface="Calibri" pitchFamily="34" charset="0"/>
                <a:sym typeface="Times New Roman" pitchFamily="18" charset="0"/>
              </a:rPr>
              <a:t>(8553) 33-76-55 </a:t>
            </a:r>
            <a:r>
              <a:rPr lang="en-US" sz="900" b="1" dirty="0" smtClean="0">
                <a:solidFill>
                  <a:srgbClr val="000000"/>
                </a:solidFill>
                <a:latin typeface="+mn-lt"/>
                <a:cs typeface="Calibri" pitchFamily="34" charset="0"/>
                <a:sym typeface="Times New Roman" pitchFamily="18" charset="0"/>
              </a:rPr>
              <a:t> </a:t>
            </a:r>
          </a:p>
          <a:p>
            <a:pPr indent="-342900" eaLnBrk="1" hangingPunct="1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  <a:buSzPct val="25000"/>
              <a:buFont typeface="Times New Roman" pitchFamily="18" charset="0"/>
              <a:buNone/>
            </a:pPr>
            <a:endParaRPr lang="ru-RU" sz="900" b="1" dirty="0" smtClean="0">
              <a:solidFill>
                <a:srgbClr val="000000"/>
              </a:solidFill>
              <a:latin typeface="+mn-lt"/>
              <a:cs typeface="Times New Roman" pitchFamily="18" charset="0"/>
              <a:sym typeface="Times New Roman" pitchFamily="18" charset="0"/>
            </a:endParaRPr>
          </a:p>
          <a:p>
            <a:pPr indent="-342900" eaLnBrk="1" hangingPunct="1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en-US" sz="900" b="1" dirty="0" smtClean="0">
                <a:solidFill>
                  <a:srgbClr val="000000"/>
                </a:solidFill>
                <a:latin typeface="+mn-lt"/>
                <a:cs typeface="Calibri" pitchFamily="34" charset="0"/>
                <a:sym typeface="Times New Roman" pitchFamily="18" charset="0"/>
              </a:rPr>
              <a:t>ДОПОЛНИТЕЛЬНЫЙ ОФИС №54 </a:t>
            </a:r>
          </a:p>
          <a:p>
            <a:pPr indent="-342900" eaLnBrk="1" hangingPunct="1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en-US" sz="900" dirty="0" smtClean="0">
                <a:solidFill>
                  <a:srgbClr val="000000"/>
                </a:solidFill>
                <a:latin typeface="+mn-lt"/>
                <a:cs typeface="Calibri" pitchFamily="34" charset="0"/>
                <a:sym typeface="Times New Roman" pitchFamily="18" charset="0"/>
              </a:rPr>
              <a:t>423200 БУГУЛЬМА, УЛ. ЛЕНИНА, 42 (85594) 6-10-77 </a:t>
            </a:r>
          </a:p>
          <a:p>
            <a:pPr indent="-342900" eaLnBrk="1" hangingPunct="1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  <a:buSzPct val="25000"/>
              <a:buFont typeface="Times New Roman" pitchFamily="18" charset="0"/>
              <a:buNone/>
            </a:pPr>
            <a:endParaRPr lang="en-US" sz="900" b="1" i="1" dirty="0" smtClean="0">
              <a:solidFill>
                <a:srgbClr val="000000"/>
              </a:solidFill>
              <a:latin typeface="+mn-lt"/>
              <a:cs typeface="Calibri" pitchFamily="34" charset="0"/>
              <a:sym typeface="Times New Roman" pitchFamily="18" charset="0"/>
            </a:endParaRPr>
          </a:p>
          <a:p>
            <a:pPr indent="-342900" eaLnBrk="1" hangingPunct="1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en-US" sz="900" b="1" dirty="0" smtClean="0">
                <a:solidFill>
                  <a:srgbClr val="000000"/>
                </a:solidFill>
                <a:latin typeface="+mn-lt"/>
                <a:cs typeface="Calibri" pitchFamily="34" charset="0"/>
                <a:sym typeface="Times New Roman" pitchFamily="18" charset="0"/>
              </a:rPr>
              <a:t>КРЕДИТНО-КАССОВЫЙ ОФИС В</a:t>
            </a:r>
            <a:r>
              <a:rPr lang="ru-RU" sz="900" b="1" dirty="0" smtClean="0">
                <a:solidFill>
                  <a:srgbClr val="000000"/>
                </a:solidFill>
                <a:latin typeface="+mn-lt"/>
                <a:cs typeface="Calibri" pitchFamily="34" charset="0"/>
                <a:sym typeface="Times New Roman" pitchFamily="18" charset="0"/>
              </a:rPr>
              <a:t> Г.</a:t>
            </a:r>
            <a:r>
              <a:rPr lang="en-US" sz="900" b="1" dirty="0" smtClean="0">
                <a:solidFill>
                  <a:srgbClr val="000000"/>
                </a:solidFill>
                <a:latin typeface="+mn-lt"/>
                <a:cs typeface="Calibri" pitchFamily="34" charset="0"/>
                <a:sym typeface="Times New Roman" pitchFamily="18" charset="0"/>
              </a:rPr>
              <a:t>ВОРОНЕЖ</a:t>
            </a:r>
          </a:p>
          <a:p>
            <a:pPr indent="-342900" eaLnBrk="1" hangingPunct="1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en-US" sz="900" dirty="0" smtClean="0">
                <a:solidFill>
                  <a:srgbClr val="000000"/>
                </a:solidFill>
                <a:latin typeface="+mn-lt"/>
                <a:cs typeface="Calibri" pitchFamily="34" charset="0"/>
                <a:sym typeface="Times New Roman" pitchFamily="18" charset="0"/>
              </a:rPr>
              <a:t>394061 ВОРОНЕЖ, УЛ. УРИЦКОГО, Д.58 (473) 20-20-120</a:t>
            </a:r>
            <a:endParaRPr lang="ru-RU" sz="900" dirty="0" smtClean="0">
              <a:solidFill>
                <a:srgbClr val="000000"/>
              </a:solidFill>
              <a:latin typeface="+mn-lt"/>
              <a:cs typeface="Calibri" pitchFamily="34" charset="0"/>
              <a:sym typeface="Times New Roman" pitchFamily="18" charset="0"/>
            </a:endParaRPr>
          </a:p>
          <a:p>
            <a:pPr indent="-342900" eaLnBrk="1" hangingPunct="1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 sz="900" b="1" dirty="0" smtClean="0">
              <a:solidFill>
                <a:srgbClr val="000000"/>
              </a:solidFill>
              <a:latin typeface="+mn-lt"/>
              <a:cs typeface="Calibri" pitchFamily="34" charset="0"/>
              <a:sym typeface="Calibri" pitchFamily="34" charset="0"/>
            </a:endParaRPr>
          </a:p>
          <a:p>
            <a:pPr indent="-342900" eaLnBrk="1" hangingPunct="1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900" b="1" dirty="0" smtClean="0">
                <a:solidFill>
                  <a:srgbClr val="000000"/>
                </a:solidFill>
                <a:latin typeface="+mn-lt"/>
                <a:cs typeface="Calibri" pitchFamily="34" charset="0"/>
                <a:sym typeface="Times New Roman" pitchFamily="18" charset="0"/>
              </a:rPr>
              <a:t>КРЕДИТНО-КАССОВЫЙ ОФИС </a:t>
            </a:r>
            <a:r>
              <a:rPr lang="ru-RU" sz="900" b="1" dirty="0" smtClean="0">
                <a:solidFill>
                  <a:srgbClr val="000000"/>
                </a:solidFill>
                <a:latin typeface="+mn-lt"/>
                <a:cs typeface="Calibri" pitchFamily="34" charset="0"/>
                <a:sym typeface="Calibri" pitchFamily="34" charset="0"/>
              </a:rPr>
              <a:t>В Г. МОСКВА</a:t>
            </a:r>
            <a:endParaRPr lang="ru-RU" sz="900" dirty="0" smtClean="0">
              <a:solidFill>
                <a:srgbClr val="000000"/>
              </a:solidFill>
              <a:latin typeface="+mn-lt"/>
              <a:cs typeface="Calibri" pitchFamily="34" charset="0"/>
              <a:sym typeface="Calibri" pitchFamily="34" charset="0"/>
            </a:endParaRPr>
          </a:p>
          <a:p>
            <a:pPr indent="-342900" eaLnBrk="1" hangingPunct="1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  <a:buSzPct val="25000"/>
              <a:buNone/>
            </a:pPr>
            <a:r>
              <a:rPr lang="ru-RU" sz="900" cap="all" dirty="0" smtClean="0">
                <a:latin typeface="+mn-lt"/>
              </a:rPr>
              <a:t>105203 Москва, Нижняя Первомайская,д.</a:t>
            </a:r>
            <a:r>
              <a:rPr lang="ru-RU" sz="900" dirty="0" smtClean="0">
                <a:latin typeface="+mn-lt"/>
              </a:rPr>
              <a:t>79 </a:t>
            </a:r>
            <a:r>
              <a:rPr lang="ru-RU" sz="900" dirty="0" smtClean="0">
                <a:solidFill>
                  <a:srgbClr val="000000"/>
                </a:solidFill>
                <a:latin typeface="+mn-lt"/>
                <a:cs typeface="Calibri" pitchFamily="34" charset="0"/>
                <a:sym typeface="Calibri" pitchFamily="34" charset="0"/>
              </a:rPr>
              <a:t> 8 (495) 965 90 90</a:t>
            </a:r>
          </a:p>
          <a:p>
            <a:pPr indent="-342900" eaLnBrk="1" hangingPunct="1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  <a:buSzPct val="25000"/>
              <a:buFont typeface="Times New Roman" pitchFamily="18" charset="0"/>
              <a:buNone/>
            </a:pPr>
            <a:endParaRPr lang="ru-RU" sz="9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  <a:sym typeface="Times New Roman" pitchFamily="18" charset="0"/>
            </a:endParaRPr>
          </a:p>
          <a:p>
            <a:pPr indent="-342900" eaLnBrk="1" hangingPunct="1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ru-RU" sz="900" dirty="0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  <a:sym typeface="Calibri" pitchFamily="34" charset="0"/>
              </a:rPr>
              <a:t> </a:t>
            </a:r>
          </a:p>
        </p:txBody>
      </p:sp>
      <p:sp>
        <p:nvSpPr>
          <p:cNvPr id="18436" name="Shape 100"/>
          <p:cNvSpPr>
            <a:spLocks noChangeArrowheads="1"/>
          </p:cNvSpPr>
          <p:nvPr/>
        </p:nvSpPr>
        <p:spPr bwMode="auto">
          <a:xfrm>
            <a:off x="4140200" y="1916113"/>
            <a:ext cx="4464050" cy="30686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8437" name="Shape 101"/>
          <p:cNvSpPr>
            <a:spLocks noChangeArrowheads="1"/>
          </p:cNvSpPr>
          <p:nvPr/>
        </p:nvSpPr>
        <p:spPr bwMode="auto">
          <a:xfrm>
            <a:off x="5292725" y="2924175"/>
            <a:ext cx="144463" cy="144463"/>
          </a:xfrm>
          <a:prstGeom prst="ellipse">
            <a:avLst/>
          </a:prstGeom>
          <a:solidFill>
            <a:schemeClr val="hlink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eaLnBrk="1" hangingPunct="1"/>
            <a:endParaRPr lang="ru-RU"/>
          </a:p>
        </p:txBody>
      </p:sp>
      <p:sp>
        <p:nvSpPr>
          <p:cNvPr id="18438" name="Shape 102"/>
          <p:cNvSpPr>
            <a:spLocks noChangeArrowheads="1"/>
          </p:cNvSpPr>
          <p:nvPr/>
        </p:nvSpPr>
        <p:spPr bwMode="auto">
          <a:xfrm>
            <a:off x="4932363" y="2924175"/>
            <a:ext cx="144462" cy="144463"/>
          </a:xfrm>
          <a:prstGeom prst="ellipse">
            <a:avLst/>
          </a:prstGeom>
          <a:solidFill>
            <a:schemeClr val="hlink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eaLnBrk="1" hangingPunct="1"/>
            <a:endParaRPr lang="ru-RU"/>
          </a:p>
        </p:txBody>
      </p:sp>
      <p:sp>
        <p:nvSpPr>
          <p:cNvPr id="18439" name="Shape 103"/>
          <p:cNvSpPr>
            <a:spLocks noChangeArrowheads="1"/>
          </p:cNvSpPr>
          <p:nvPr/>
        </p:nvSpPr>
        <p:spPr bwMode="auto">
          <a:xfrm>
            <a:off x="7235825" y="3860800"/>
            <a:ext cx="144463" cy="144463"/>
          </a:xfrm>
          <a:prstGeom prst="ellipse">
            <a:avLst/>
          </a:prstGeom>
          <a:solidFill>
            <a:schemeClr val="hlink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eaLnBrk="1" hangingPunct="1"/>
            <a:endParaRPr lang="ru-RU"/>
          </a:p>
        </p:txBody>
      </p:sp>
      <p:sp>
        <p:nvSpPr>
          <p:cNvPr id="18440" name="Shape 104"/>
          <p:cNvSpPr>
            <a:spLocks noChangeArrowheads="1"/>
          </p:cNvSpPr>
          <p:nvPr/>
        </p:nvSpPr>
        <p:spPr bwMode="auto">
          <a:xfrm>
            <a:off x="7235825" y="2997200"/>
            <a:ext cx="144463" cy="144463"/>
          </a:xfrm>
          <a:prstGeom prst="ellipse">
            <a:avLst/>
          </a:prstGeom>
          <a:solidFill>
            <a:schemeClr val="hlink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eaLnBrk="1" hangingPunct="1"/>
            <a:endParaRPr lang="ru-RU"/>
          </a:p>
        </p:txBody>
      </p:sp>
      <p:sp>
        <p:nvSpPr>
          <p:cNvPr id="18441" name="Shape 105"/>
          <p:cNvSpPr>
            <a:spLocks noChangeArrowheads="1"/>
          </p:cNvSpPr>
          <p:nvPr/>
        </p:nvSpPr>
        <p:spPr bwMode="auto">
          <a:xfrm>
            <a:off x="7596188" y="4221163"/>
            <a:ext cx="144462" cy="144462"/>
          </a:xfrm>
          <a:prstGeom prst="ellipse">
            <a:avLst/>
          </a:prstGeom>
          <a:solidFill>
            <a:schemeClr val="hlink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eaLnBrk="1" hangingPunct="1"/>
            <a:endParaRPr lang="ru-RU"/>
          </a:p>
        </p:txBody>
      </p:sp>
      <p:sp>
        <p:nvSpPr>
          <p:cNvPr id="18442" name="Shape 106"/>
          <p:cNvSpPr>
            <a:spLocks noChangeArrowheads="1"/>
          </p:cNvSpPr>
          <p:nvPr/>
        </p:nvSpPr>
        <p:spPr bwMode="auto">
          <a:xfrm>
            <a:off x="6156325" y="3357563"/>
            <a:ext cx="144463" cy="144462"/>
          </a:xfrm>
          <a:prstGeom prst="ellipse">
            <a:avLst/>
          </a:prstGeom>
          <a:solidFill>
            <a:schemeClr val="hlink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eaLnBrk="1" hangingPunct="1"/>
            <a:endParaRPr lang="ru-RU"/>
          </a:p>
        </p:txBody>
      </p:sp>
      <p:sp>
        <p:nvSpPr>
          <p:cNvPr id="18443" name="Shape 107"/>
          <p:cNvSpPr>
            <a:spLocks noChangeArrowheads="1"/>
          </p:cNvSpPr>
          <p:nvPr/>
        </p:nvSpPr>
        <p:spPr bwMode="auto">
          <a:xfrm>
            <a:off x="7019925" y="2924175"/>
            <a:ext cx="144463" cy="144463"/>
          </a:xfrm>
          <a:prstGeom prst="ellipse">
            <a:avLst/>
          </a:prstGeom>
          <a:solidFill>
            <a:schemeClr val="hlink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eaLnBrk="1" hangingPunct="1"/>
            <a:endParaRPr lang="ru-RU"/>
          </a:p>
        </p:txBody>
      </p:sp>
      <p:sp>
        <p:nvSpPr>
          <p:cNvPr id="18444" name="Shape 108"/>
          <p:cNvSpPr>
            <a:spLocks noChangeArrowheads="1"/>
          </p:cNvSpPr>
          <p:nvPr/>
        </p:nvSpPr>
        <p:spPr bwMode="auto">
          <a:xfrm>
            <a:off x="3114675" y="2463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eaLnBrk="1" hangingPunct="1"/>
            <a:endParaRPr lang="ru-RU"/>
          </a:p>
        </p:txBody>
      </p:sp>
      <p:sp>
        <p:nvSpPr>
          <p:cNvPr id="18447" name="Shape 111"/>
          <p:cNvSpPr>
            <a:spLocks noGrp="1"/>
          </p:cNvSpPr>
          <p:nvPr>
            <p:ph type="sldNum" sz="quarter" idx="13"/>
          </p:nvPr>
        </p:nvSpPr>
        <p:spPr>
          <a:xfrm>
            <a:off x="6553200" y="6356350"/>
            <a:ext cx="2405063" cy="365125"/>
          </a:xfrm>
          <a:noFill/>
          <a:ln>
            <a:miter lim="800000"/>
            <a:headEnd/>
            <a:tailEnd/>
          </a:ln>
        </p:spPr>
        <p:txBody>
          <a:bodyPr tIns="45700" bIns="45700"/>
          <a:lstStyle/>
          <a:p>
            <a:pPr>
              <a:buSzPct val="25000"/>
            </a:pP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Arial" charset="0"/>
              </a:rPr>
              <a:t>3</a:t>
            </a:r>
            <a:endParaRPr lang="en-US" sz="1000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77813" y="0"/>
            <a:ext cx="8742361" cy="784225"/>
            <a:chOff x="258763" y="142875"/>
            <a:chExt cx="8742361" cy="784225"/>
          </a:xfrm>
        </p:grpSpPr>
        <p:pic>
          <p:nvPicPr>
            <p:cNvPr id="20" name="Picture 2" descr="C:\Users\liliyas\AppData\Local\Temp\notesCC9E52\ЛОГОТИП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29400" y="142875"/>
              <a:ext cx="2371724" cy="508718"/>
            </a:xfrm>
            <a:prstGeom prst="rect">
              <a:avLst/>
            </a:prstGeom>
            <a:noFill/>
          </p:spPr>
        </p:pic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258763" y="914400"/>
              <a:ext cx="8628062" cy="127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230188" y="323850"/>
            <a:ext cx="8229600" cy="446088"/>
          </a:xfrm>
        </p:spPr>
        <p:txBody>
          <a:bodyPr/>
          <a:lstStyle/>
          <a:p>
            <a:pPr algn="l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Клиенты Банка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294967295"/>
          </p:nvPr>
        </p:nvSpPr>
        <p:spPr>
          <a:xfrm>
            <a:off x="8039100" y="6356350"/>
            <a:ext cx="647700" cy="3683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43D0A14-946F-45CD-8865-6F7AD6DA365F}" type="slidenum">
              <a:rPr lang="ru-RU" sz="1000">
                <a:latin typeface="+mj-lt"/>
                <a:cs typeface="Calibri" pitchFamily="34" charset="0"/>
              </a:rPr>
              <a:pPr algn="r">
                <a:defRPr/>
              </a:pPr>
              <a:t>4</a:t>
            </a:fld>
            <a:endParaRPr lang="ru-RU" sz="1000" dirty="0">
              <a:latin typeface="+mj-lt"/>
              <a:cs typeface="Calibri" pitchFamily="34" charset="0"/>
            </a:endParaRPr>
          </a:p>
        </p:txBody>
      </p:sp>
      <p:pic>
        <p:nvPicPr>
          <p:cNvPr id="17415" name="Picture 2" descr="C:\Users\airat\Desktop\logo_190_274_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5825" y="4092575"/>
            <a:ext cx="8382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3" descr="C:\Users\airat\Desktop\bg_log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26288" y="4121150"/>
            <a:ext cx="9683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4" descr="C:\Users\airat\Desktop\загруженное (5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77125" y="5294313"/>
            <a:ext cx="90963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5" descr="C:\Users\airat\Desktop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3463" y="5322888"/>
            <a:ext cx="69056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6" descr="C:\Users\airat\Desktop\загруженное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5363" y="2146300"/>
            <a:ext cx="11811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7" descr="C:\Users\airat\Desktop\загруженное (1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34125" y="976312"/>
            <a:ext cx="777875" cy="77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8" descr="C:\Users\airat\Desktop\загруженное (2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93025" y="2003425"/>
            <a:ext cx="10445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10" descr="C:\Users\airat\Desktop\загруженное (6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95775" y="1703185"/>
            <a:ext cx="1252538" cy="695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11" descr="C:\Users\airat\Desktop\загруженное (4)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89463" y="1079500"/>
            <a:ext cx="15240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12" descr="C:\Users\airat\Desktop\загруженное (8)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32500" y="1724024"/>
            <a:ext cx="240945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13" descr="C:\Users\airat\Desktop\загруженное (7)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96088" y="2651125"/>
            <a:ext cx="95885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475" y="819150"/>
            <a:ext cx="8572500" cy="5486400"/>
          </a:xfrm>
          <a:noFill/>
          <a:ln w="28575">
            <a:noFill/>
          </a:ln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80000"/>
              </a:lnSpc>
              <a:buFont typeface="Arial" pitchFamily="34" charset="0"/>
              <a:buNone/>
            </a:pPr>
            <a:r>
              <a:rPr lang="ru-RU" sz="1400" b="1" dirty="0" smtClean="0">
                <a:latin typeface="+mn-lt"/>
              </a:rPr>
              <a:t>Банки-партнеры:</a:t>
            </a:r>
          </a:p>
          <a:p>
            <a:pPr marL="0" indent="0">
              <a:lnSpc>
                <a:spcPct val="80000"/>
              </a:lnSpc>
            </a:pPr>
            <a:r>
              <a:rPr lang="ru-RU" sz="1400" dirty="0" smtClean="0">
                <a:latin typeface="+mn-lt"/>
              </a:rPr>
              <a:t>ОАО «АК Барс» Банк</a:t>
            </a:r>
            <a:endParaRPr lang="en-US" sz="1400" dirty="0" smtClean="0">
              <a:latin typeface="+mn-lt"/>
            </a:endParaRPr>
          </a:p>
          <a:p>
            <a:pPr marL="0" indent="0">
              <a:lnSpc>
                <a:spcPct val="80000"/>
              </a:lnSpc>
            </a:pPr>
            <a:r>
              <a:rPr lang="ru-RU" sz="1400" dirty="0" smtClean="0">
                <a:latin typeface="+mn-lt"/>
              </a:rPr>
              <a:t>ОАО «АИКБ «</a:t>
            </a:r>
            <a:r>
              <a:rPr lang="ru-RU" sz="1400" dirty="0" err="1" smtClean="0">
                <a:latin typeface="+mn-lt"/>
              </a:rPr>
              <a:t>Татфондбанк</a:t>
            </a:r>
            <a:r>
              <a:rPr lang="ru-RU" sz="1400" dirty="0" smtClean="0">
                <a:latin typeface="+mn-lt"/>
              </a:rPr>
              <a:t>»</a:t>
            </a:r>
          </a:p>
          <a:p>
            <a:pPr marL="0" indent="0">
              <a:lnSpc>
                <a:spcPct val="80000"/>
              </a:lnSpc>
            </a:pPr>
            <a:r>
              <a:rPr lang="en-US" sz="1400" dirty="0" smtClean="0">
                <a:latin typeface="+mn-lt"/>
                <a:sym typeface="Calibri" pitchFamily="34" charset="0"/>
              </a:rPr>
              <a:t>О</a:t>
            </a:r>
            <a:r>
              <a:rPr lang="ru-RU" sz="1400" dirty="0" smtClean="0">
                <a:latin typeface="+mn-lt"/>
                <a:sym typeface="Calibri" pitchFamily="34" charset="0"/>
              </a:rPr>
              <a:t>А</a:t>
            </a:r>
            <a:r>
              <a:rPr lang="en-US" sz="1400" dirty="0" smtClean="0">
                <a:latin typeface="+mn-lt"/>
                <a:sym typeface="Calibri" pitchFamily="34" charset="0"/>
              </a:rPr>
              <a:t>О</a:t>
            </a:r>
            <a:r>
              <a:rPr lang="ru-RU" sz="1400" dirty="0" smtClean="0">
                <a:latin typeface="+mn-lt"/>
                <a:sym typeface="Calibri" pitchFamily="34" charset="0"/>
              </a:rPr>
              <a:t> АКБ</a:t>
            </a:r>
            <a:r>
              <a:rPr lang="en-US" sz="1400" dirty="0" smtClean="0">
                <a:latin typeface="+mn-lt"/>
                <a:sym typeface="Calibri" pitchFamily="34" charset="0"/>
              </a:rPr>
              <a:t> «</a:t>
            </a:r>
            <a:r>
              <a:rPr lang="ru-RU" sz="1400" dirty="0" err="1" smtClean="0">
                <a:latin typeface="+mn-lt"/>
                <a:sym typeface="Calibri" pitchFamily="34" charset="0"/>
              </a:rPr>
              <a:t>БТА-Казань</a:t>
            </a:r>
            <a:r>
              <a:rPr lang="en-US" sz="1400" dirty="0" smtClean="0">
                <a:latin typeface="+mn-lt"/>
                <a:sym typeface="Calibri" pitchFamily="34" charset="0"/>
              </a:rPr>
              <a:t>»</a:t>
            </a:r>
            <a:endParaRPr lang="ru-RU" sz="1400" dirty="0" smtClean="0">
              <a:latin typeface="+mn-lt"/>
            </a:endParaRPr>
          </a:p>
          <a:p>
            <a:pPr marL="0" indent="0">
              <a:lnSpc>
                <a:spcPct val="80000"/>
              </a:lnSpc>
            </a:pPr>
            <a:r>
              <a:rPr lang="ru-RU" sz="1400" dirty="0" smtClean="0">
                <a:latin typeface="+mn-lt"/>
              </a:rPr>
              <a:t>ГК «Внешэкономбанк»</a:t>
            </a:r>
          </a:p>
          <a:p>
            <a:pPr marL="0" indent="0">
              <a:lnSpc>
                <a:spcPct val="80000"/>
              </a:lnSpc>
            </a:pPr>
            <a:r>
              <a:rPr lang="ru-RU" sz="1400" dirty="0" smtClean="0">
                <a:latin typeface="+mn-lt"/>
              </a:rPr>
              <a:t>ОАО АКБ «</a:t>
            </a:r>
            <a:r>
              <a:rPr lang="ru-RU" sz="1400" dirty="0" err="1" smtClean="0">
                <a:latin typeface="+mn-lt"/>
              </a:rPr>
              <a:t>Металлинвестбанк</a:t>
            </a:r>
            <a:r>
              <a:rPr lang="ru-RU" sz="1400" dirty="0" smtClean="0">
                <a:latin typeface="+mn-lt"/>
              </a:rPr>
              <a:t>»</a:t>
            </a:r>
          </a:p>
          <a:p>
            <a:pPr marL="0" indent="0">
              <a:lnSpc>
                <a:spcPct val="80000"/>
              </a:lnSpc>
            </a:pPr>
            <a:r>
              <a:rPr lang="ru-RU" sz="1400" dirty="0" smtClean="0">
                <a:latin typeface="+mn-lt"/>
              </a:rPr>
              <a:t>Банк ЗЕНИТ (ОАО)</a:t>
            </a:r>
          </a:p>
          <a:p>
            <a:pPr marL="0" indent="0">
              <a:lnSpc>
                <a:spcPct val="80000"/>
              </a:lnSpc>
            </a:pPr>
            <a:r>
              <a:rPr lang="ru-RU" sz="1400" dirty="0" smtClean="0">
                <a:latin typeface="+mn-lt"/>
              </a:rPr>
              <a:t>ОАО «Альфа-Банк»</a:t>
            </a:r>
          </a:p>
          <a:p>
            <a:pPr marL="0" indent="0">
              <a:lnSpc>
                <a:spcPct val="80000"/>
              </a:lnSpc>
            </a:pPr>
            <a:r>
              <a:rPr lang="ru-RU" sz="1400" dirty="0" smtClean="0">
                <a:latin typeface="+mn-lt"/>
              </a:rPr>
              <a:t> </a:t>
            </a:r>
            <a:r>
              <a:rPr lang="ru-RU" sz="1400" dirty="0" err="1" smtClean="0">
                <a:latin typeface="+mn-lt"/>
              </a:rPr>
              <a:t>Газпромбанк</a:t>
            </a:r>
            <a:r>
              <a:rPr lang="ru-RU" sz="1400" dirty="0" smtClean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(ОАО</a:t>
            </a:r>
            <a:r>
              <a:rPr lang="ru-RU" sz="1400" dirty="0" smtClean="0">
                <a:latin typeface="+mn-lt"/>
              </a:rPr>
              <a:t>)</a:t>
            </a:r>
          </a:p>
          <a:p>
            <a:pPr marL="0" indent="0">
              <a:lnSpc>
                <a:spcPct val="80000"/>
              </a:lnSpc>
            </a:pPr>
            <a:r>
              <a:rPr lang="ru-RU" sz="1400" dirty="0" smtClean="0">
                <a:latin typeface="+mn-lt"/>
              </a:rPr>
              <a:t> </a:t>
            </a:r>
            <a:r>
              <a:rPr lang="ru-RU" sz="1400" dirty="0" err="1" smtClean="0">
                <a:latin typeface="+mn-lt"/>
              </a:rPr>
              <a:t>Инвестторгбанк</a:t>
            </a:r>
            <a:r>
              <a:rPr lang="ru-RU" sz="1400" dirty="0" smtClean="0">
                <a:latin typeface="+mn-lt"/>
              </a:rPr>
              <a:t> (ОАО)</a:t>
            </a:r>
            <a:endParaRPr lang="ru-RU" sz="1400" dirty="0" smtClean="0">
              <a:latin typeface="+mn-lt"/>
            </a:endParaRPr>
          </a:p>
          <a:p>
            <a:pPr marL="0" indent="0">
              <a:lnSpc>
                <a:spcPct val="80000"/>
              </a:lnSpc>
            </a:pPr>
            <a:r>
              <a:rPr lang="en-US" sz="1400" dirty="0" smtClean="0">
                <a:latin typeface="+mn-lt"/>
              </a:rPr>
              <a:t>Al Baraka Banking Group, Bahrain</a:t>
            </a:r>
            <a:endParaRPr lang="ru-RU" sz="1400" dirty="0" smtClean="0">
              <a:latin typeface="+mn-lt"/>
            </a:endParaRPr>
          </a:p>
          <a:p>
            <a:pPr marL="0" indent="0">
              <a:lnSpc>
                <a:spcPct val="80000"/>
              </a:lnSpc>
            </a:pPr>
            <a:r>
              <a:rPr lang="en-US" sz="1400" dirty="0" smtClean="0">
                <a:latin typeface="+mn-lt"/>
              </a:rPr>
              <a:t>Al Baraka Turk Participation bank, Turkey  </a:t>
            </a:r>
            <a:endParaRPr lang="ru-RU" sz="1400" dirty="0" smtClean="0">
              <a:latin typeface="+mn-lt"/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endParaRPr lang="ru-RU" sz="1400" dirty="0" smtClean="0">
              <a:latin typeface="+mn-lt"/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ru-RU" sz="1400" dirty="0" smtClean="0">
                <a:latin typeface="+mn-lt"/>
              </a:rPr>
              <a:t>Всего заключено более 50 межбанковских  соглашений.</a:t>
            </a:r>
            <a:endParaRPr lang="en-US" sz="1400" dirty="0" smtClean="0">
              <a:latin typeface="+mn-lt"/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endParaRPr lang="ru-RU" sz="1400" dirty="0" smtClean="0">
              <a:latin typeface="+mn-lt"/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ru-RU" sz="1400" b="1" dirty="0" smtClean="0">
                <a:latin typeface="+mn-lt"/>
              </a:rPr>
              <a:t>Основные клиенты:</a:t>
            </a:r>
          </a:p>
          <a:p>
            <a:pPr marL="0" indent="0">
              <a:lnSpc>
                <a:spcPct val="80000"/>
              </a:lnSpc>
            </a:pPr>
            <a:r>
              <a:rPr lang="ru-RU" sz="1400" dirty="0" smtClean="0">
                <a:latin typeface="+mn-lt"/>
              </a:rPr>
              <a:t>ОАО «</a:t>
            </a:r>
            <a:r>
              <a:rPr lang="en-US" sz="1400" dirty="0" smtClean="0">
                <a:latin typeface="+mn-lt"/>
              </a:rPr>
              <a:t>ICL-</a:t>
            </a:r>
            <a:r>
              <a:rPr lang="ru-RU" sz="1400" dirty="0" smtClean="0">
                <a:latin typeface="+mn-lt"/>
              </a:rPr>
              <a:t>КПО ВС»</a:t>
            </a:r>
          </a:p>
          <a:p>
            <a:pPr marL="0" indent="0">
              <a:lnSpc>
                <a:spcPct val="80000"/>
              </a:lnSpc>
            </a:pPr>
            <a:r>
              <a:rPr lang="ru-RU" sz="1400" dirty="0" smtClean="0">
                <a:latin typeface="+mn-lt"/>
              </a:rPr>
              <a:t>ОАО «Русская радиоэлектроника»</a:t>
            </a:r>
          </a:p>
          <a:p>
            <a:pPr marL="0" indent="0">
              <a:lnSpc>
                <a:spcPct val="80000"/>
              </a:lnSpc>
            </a:pPr>
            <a:r>
              <a:rPr lang="ru-RU" sz="1400" dirty="0" smtClean="0">
                <a:latin typeface="+mn-lt"/>
              </a:rPr>
              <a:t>ОАО «</a:t>
            </a:r>
            <a:r>
              <a:rPr lang="ru-RU" sz="1400" dirty="0" err="1" smtClean="0">
                <a:latin typeface="+mn-lt"/>
              </a:rPr>
              <a:t>Избербашский</a:t>
            </a:r>
            <a:r>
              <a:rPr lang="ru-RU" sz="1400" dirty="0" smtClean="0">
                <a:latin typeface="+mn-lt"/>
              </a:rPr>
              <a:t> радиозавод им. П.С. Плешакова»</a:t>
            </a:r>
          </a:p>
          <a:p>
            <a:pPr marL="0" indent="0">
              <a:lnSpc>
                <a:spcPct val="80000"/>
              </a:lnSpc>
            </a:pPr>
            <a:r>
              <a:rPr lang="ru-RU" sz="1400" dirty="0" smtClean="0">
                <a:latin typeface="+mn-lt"/>
              </a:rPr>
              <a:t>ОАО «Васильевский стекольный завод»</a:t>
            </a:r>
          </a:p>
          <a:p>
            <a:pPr marL="0" indent="0">
              <a:lnSpc>
                <a:spcPct val="80000"/>
              </a:lnSpc>
            </a:pPr>
            <a:r>
              <a:rPr lang="ru-RU" sz="1400" dirty="0" smtClean="0">
                <a:latin typeface="+mn-lt"/>
              </a:rPr>
              <a:t>ООО «</a:t>
            </a:r>
            <a:r>
              <a:rPr lang="ru-RU" sz="1400" dirty="0" err="1" smtClean="0">
                <a:latin typeface="+mn-lt"/>
              </a:rPr>
              <a:t>Центр-Дорсервис</a:t>
            </a:r>
            <a:r>
              <a:rPr lang="ru-RU" sz="1400" dirty="0" smtClean="0">
                <a:latin typeface="+mn-lt"/>
              </a:rPr>
              <a:t>»</a:t>
            </a:r>
          </a:p>
          <a:p>
            <a:pPr marL="0" indent="0">
              <a:lnSpc>
                <a:spcPct val="80000"/>
              </a:lnSpc>
            </a:pPr>
            <a:r>
              <a:rPr lang="ru-RU" sz="1400" dirty="0" smtClean="0">
                <a:latin typeface="+mn-lt"/>
              </a:rPr>
              <a:t>ООО Агрофирма «Верхний Услон»</a:t>
            </a:r>
          </a:p>
          <a:p>
            <a:pPr marL="0" indent="0">
              <a:lnSpc>
                <a:spcPct val="80000"/>
              </a:lnSpc>
            </a:pPr>
            <a:r>
              <a:rPr lang="ru-RU" sz="1400" dirty="0" smtClean="0">
                <a:latin typeface="+mn-lt"/>
              </a:rPr>
              <a:t>ООО «</a:t>
            </a:r>
            <a:r>
              <a:rPr lang="ru-RU" sz="1400" dirty="0" err="1" smtClean="0">
                <a:latin typeface="+mn-lt"/>
              </a:rPr>
              <a:t>СтройГазПроектПлюс</a:t>
            </a:r>
            <a:r>
              <a:rPr lang="ru-RU" sz="1400" dirty="0" smtClean="0">
                <a:latin typeface="+mn-lt"/>
              </a:rPr>
              <a:t>»</a:t>
            </a:r>
          </a:p>
          <a:p>
            <a:pPr marL="0" indent="0">
              <a:lnSpc>
                <a:spcPct val="80000"/>
              </a:lnSpc>
            </a:pPr>
            <a:endParaRPr lang="ru-RU" sz="1400" dirty="0" smtClean="0">
              <a:latin typeface="+mn-lt"/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ru-RU" sz="1400" b="1" dirty="0" smtClean="0">
                <a:latin typeface="+mn-lt"/>
              </a:rPr>
              <a:t>Всего клиентов:	юридических лиц более 1 000;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ru-RU" sz="1400" b="1" dirty="0" smtClean="0">
                <a:latin typeface="+mn-lt"/>
              </a:rPr>
              <a:t>		физических лиц более 4 700.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endParaRPr lang="ru-RU" sz="1500" dirty="0" smtClean="0"/>
          </a:p>
          <a:p>
            <a:pPr marL="0" indent="0" algn="just">
              <a:lnSpc>
                <a:spcPct val="80000"/>
              </a:lnSpc>
              <a:buFont typeface="Arial" pitchFamily="34" charset="0"/>
              <a:buNone/>
            </a:pPr>
            <a:endParaRPr lang="ru-RU" sz="1500" dirty="0" smtClean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276725" y="2781300"/>
            <a:ext cx="210995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439025" y="967423"/>
            <a:ext cx="1276350" cy="72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Группа 25"/>
          <p:cNvGrpSpPr/>
          <p:nvPr/>
        </p:nvGrpSpPr>
        <p:grpSpPr>
          <a:xfrm>
            <a:off x="277814" y="0"/>
            <a:ext cx="8685211" cy="717550"/>
            <a:chOff x="277814" y="0"/>
            <a:chExt cx="8685211" cy="717550"/>
          </a:xfrm>
        </p:grpSpPr>
        <p:pic>
          <p:nvPicPr>
            <p:cNvPr id="23554" name="Picture 2" descr="C:\Users\liliyas\AppData\Local\Temp\notesCC9E52\ЛОГОТИП.pn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6591301" y="0"/>
              <a:ext cx="2371724" cy="508718"/>
            </a:xfrm>
            <a:prstGeom prst="rect">
              <a:avLst/>
            </a:prstGeom>
            <a:noFill/>
          </p:spPr>
        </p:pic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277814" y="704850"/>
              <a:ext cx="8628062" cy="127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128"/>
          <p:cNvSpPr txBox="1">
            <a:spLocks noChangeArrowheads="1"/>
          </p:cNvSpPr>
          <p:nvPr/>
        </p:nvSpPr>
        <p:spPr bwMode="auto">
          <a:xfrm>
            <a:off x="214313" y="447675"/>
            <a:ext cx="82296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eaLnBrk="1" hangingPunct="1"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2000" b="1" dirty="0" err="1">
                <a:sym typeface="Calibri" pitchFamily="34" charset="0"/>
              </a:rPr>
              <a:t>Структура</a:t>
            </a:r>
            <a:r>
              <a:rPr lang="en-US" sz="2000" b="1" dirty="0">
                <a:sym typeface="Calibri" pitchFamily="34" charset="0"/>
              </a:rPr>
              <a:t> </a:t>
            </a:r>
            <a:r>
              <a:rPr lang="en-US" sz="2000" b="1" dirty="0" err="1">
                <a:sym typeface="Calibri" pitchFamily="34" charset="0"/>
              </a:rPr>
              <a:t>собственников</a:t>
            </a:r>
            <a:r>
              <a:rPr lang="en-US" sz="2000" b="1" dirty="0">
                <a:sym typeface="Calibri" pitchFamily="34" charset="0"/>
              </a:rPr>
              <a:t> и </a:t>
            </a:r>
            <a:r>
              <a:rPr lang="en-US" sz="2000" b="1" dirty="0" err="1">
                <a:sym typeface="Calibri" pitchFamily="34" charset="0"/>
              </a:rPr>
              <a:t>органа</a:t>
            </a:r>
            <a:r>
              <a:rPr lang="en-US" sz="2000" b="1" dirty="0">
                <a:sym typeface="Calibri" pitchFamily="34" charset="0"/>
              </a:rPr>
              <a:t> </a:t>
            </a:r>
            <a:r>
              <a:rPr lang="en-US" sz="2000" b="1" dirty="0" err="1">
                <a:sym typeface="Calibri" pitchFamily="34" charset="0"/>
              </a:rPr>
              <a:t>управления</a:t>
            </a:r>
            <a:r>
              <a:rPr lang="en-US" sz="2000" b="1" dirty="0">
                <a:sym typeface="Calibri" pitchFamily="34" charset="0"/>
              </a:rPr>
              <a:t> </a:t>
            </a:r>
            <a:r>
              <a:rPr lang="en-US" sz="2000" b="1" dirty="0" err="1">
                <a:sym typeface="Calibri" pitchFamily="34" charset="0"/>
              </a:rPr>
              <a:t>Банка</a:t>
            </a:r>
            <a:endParaRPr lang="en-US" sz="2000" b="1" dirty="0">
              <a:sym typeface="Calibri" pitchFamily="34" charset="0"/>
            </a:endParaRPr>
          </a:p>
        </p:txBody>
      </p:sp>
      <p:sp>
        <p:nvSpPr>
          <p:cNvPr id="20483" name="Shape 129"/>
          <p:cNvSpPr txBox="1">
            <a:spLocks noChangeArrowheads="1"/>
          </p:cNvSpPr>
          <p:nvPr/>
        </p:nvSpPr>
        <p:spPr bwMode="auto">
          <a:xfrm>
            <a:off x="468313" y="836613"/>
            <a:ext cx="40386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lnSpc>
                <a:spcPct val="80000"/>
              </a:lnSpc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dirty="0" err="1">
                <a:latin typeface="+mn-lt"/>
                <a:sym typeface="Calibri" pitchFamily="34" charset="0"/>
              </a:rPr>
              <a:t>Председатель</a:t>
            </a:r>
            <a:r>
              <a:rPr lang="en-US" dirty="0">
                <a:latin typeface="+mn-lt"/>
                <a:sym typeface="Calibri" pitchFamily="34" charset="0"/>
              </a:rPr>
              <a:t> </a:t>
            </a:r>
            <a:r>
              <a:rPr lang="en-US" dirty="0" err="1">
                <a:latin typeface="+mn-lt"/>
                <a:sym typeface="Calibri" pitchFamily="34" charset="0"/>
              </a:rPr>
              <a:t>Совета</a:t>
            </a:r>
            <a:r>
              <a:rPr lang="en-US" dirty="0">
                <a:latin typeface="+mn-lt"/>
                <a:sym typeface="Calibri" pitchFamily="34" charset="0"/>
              </a:rPr>
              <a:t> </a:t>
            </a:r>
            <a:r>
              <a:rPr lang="en-US" dirty="0" err="1">
                <a:latin typeface="+mn-lt"/>
                <a:sym typeface="Calibri" pitchFamily="34" charset="0"/>
              </a:rPr>
              <a:t>директоров</a:t>
            </a:r>
            <a:r>
              <a:rPr lang="en-US" dirty="0">
                <a:latin typeface="+mn-lt"/>
                <a:sym typeface="Calibri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ts val="275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b="1" dirty="0" err="1">
                <a:latin typeface="+mn-lt"/>
                <a:sym typeface="Calibri" pitchFamily="34" charset="0"/>
              </a:rPr>
              <a:t>Хуснутдинов</a:t>
            </a:r>
            <a:r>
              <a:rPr lang="en-US" b="1" dirty="0">
                <a:latin typeface="+mn-lt"/>
                <a:sym typeface="Calibri" pitchFamily="34" charset="0"/>
              </a:rPr>
              <a:t> </a:t>
            </a:r>
            <a:r>
              <a:rPr lang="en-US" b="1" dirty="0" err="1">
                <a:latin typeface="+mn-lt"/>
                <a:sym typeface="Calibri" pitchFamily="34" charset="0"/>
              </a:rPr>
              <a:t>Арсен</a:t>
            </a:r>
            <a:r>
              <a:rPr lang="en-US" b="1" dirty="0">
                <a:latin typeface="+mn-lt"/>
                <a:sym typeface="Calibri" pitchFamily="34" charset="0"/>
              </a:rPr>
              <a:t> </a:t>
            </a:r>
            <a:r>
              <a:rPr lang="en-US" b="1" dirty="0" err="1">
                <a:latin typeface="+mn-lt"/>
                <a:sym typeface="Calibri" pitchFamily="34" charset="0"/>
              </a:rPr>
              <a:t>Мансурович</a:t>
            </a:r>
            <a:endParaRPr lang="en-US" b="1" dirty="0">
              <a:latin typeface="+mn-lt"/>
              <a:sym typeface="Calibri" pitchFamily="34" charset="0"/>
            </a:endParaRPr>
          </a:p>
          <a:p>
            <a:pPr eaLnBrk="1" hangingPunct="1"/>
            <a:endParaRPr lang="ru-RU" dirty="0">
              <a:latin typeface="+mn-lt"/>
            </a:endParaRPr>
          </a:p>
          <a:p>
            <a:pPr eaLnBrk="1" hangingPunct="1"/>
            <a:endParaRPr lang="ru-RU" dirty="0">
              <a:latin typeface="+mn-lt"/>
            </a:endParaRPr>
          </a:p>
          <a:p>
            <a:pPr eaLnBrk="1" hangingPunct="1"/>
            <a:endParaRPr lang="ru-RU" dirty="0">
              <a:latin typeface="+mn-lt"/>
            </a:endParaRPr>
          </a:p>
          <a:p>
            <a:pPr eaLnBrk="1" hangingPunct="1"/>
            <a:endParaRPr lang="ru-RU" dirty="0">
              <a:latin typeface="+mn-lt"/>
            </a:endParaRPr>
          </a:p>
          <a:p>
            <a:pPr eaLnBrk="1" hangingPunct="1"/>
            <a:endParaRPr lang="ru-RU" dirty="0">
              <a:latin typeface="+mn-lt"/>
            </a:endParaRPr>
          </a:p>
          <a:p>
            <a:pPr eaLnBrk="1" hangingPunct="1"/>
            <a:endParaRPr lang="ru-RU" dirty="0">
              <a:latin typeface="+mn-lt"/>
            </a:endParaRPr>
          </a:p>
          <a:p>
            <a:pPr eaLnBrk="1" hangingPunct="1"/>
            <a:endParaRPr lang="ru-RU" dirty="0">
              <a:latin typeface="+mn-lt"/>
            </a:endParaRPr>
          </a:p>
        </p:txBody>
      </p:sp>
      <p:sp>
        <p:nvSpPr>
          <p:cNvPr id="20484" name="Shape 130"/>
          <p:cNvSpPr txBox="1">
            <a:spLocks noChangeArrowheads="1"/>
          </p:cNvSpPr>
          <p:nvPr/>
        </p:nvSpPr>
        <p:spPr bwMode="auto">
          <a:xfrm>
            <a:off x="4638675" y="836613"/>
            <a:ext cx="4038600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lnSpc>
                <a:spcPct val="80000"/>
              </a:lnSpc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1300" dirty="0" err="1">
                <a:latin typeface="+mn-lt"/>
                <a:sym typeface="Calibri" pitchFamily="34" charset="0"/>
              </a:rPr>
              <a:t>Члены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Совета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директоров</a:t>
            </a:r>
            <a:endParaRPr lang="en-US" sz="1300" dirty="0">
              <a:latin typeface="+mn-lt"/>
              <a:sym typeface="Calibri" pitchFamily="34" charset="0"/>
            </a:endParaRPr>
          </a:p>
          <a:p>
            <a:pPr eaLnBrk="1" hangingPunct="1"/>
            <a:endParaRPr lang="ru-RU" sz="1300" dirty="0">
              <a:latin typeface="+mn-lt"/>
            </a:endParaRPr>
          </a:p>
          <a:p>
            <a:pPr eaLnBrk="1" hangingPunct="1">
              <a:buClr>
                <a:srgbClr val="000000"/>
              </a:buClr>
              <a:buFont typeface="Calibri" pitchFamily="34" charset="0"/>
              <a:buChar char="•"/>
            </a:pPr>
            <a:r>
              <a:rPr lang="en-US" sz="1300" b="1" dirty="0" err="1">
                <a:latin typeface="+mn-lt"/>
                <a:sym typeface="Calibri" pitchFamily="34" charset="0"/>
              </a:rPr>
              <a:t>Власов</a:t>
            </a:r>
            <a:r>
              <a:rPr lang="en-US" sz="1300" b="1" dirty="0">
                <a:latin typeface="+mn-lt"/>
                <a:sym typeface="Calibri" pitchFamily="34" charset="0"/>
              </a:rPr>
              <a:t> </a:t>
            </a:r>
            <a:r>
              <a:rPr lang="en-US" sz="1300" b="1" dirty="0" err="1">
                <a:latin typeface="+mn-lt"/>
                <a:sym typeface="Calibri" pitchFamily="34" charset="0"/>
              </a:rPr>
              <a:t>Алексей</a:t>
            </a:r>
            <a:r>
              <a:rPr lang="en-US" sz="1300" b="1" dirty="0">
                <a:latin typeface="+mn-lt"/>
                <a:sym typeface="Calibri" pitchFamily="34" charset="0"/>
              </a:rPr>
              <a:t> </a:t>
            </a:r>
            <a:r>
              <a:rPr lang="en-US" sz="1300" b="1" dirty="0" err="1">
                <a:latin typeface="+mn-lt"/>
                <a:sym typeface="Calibri" pitchFamily="34" charset="0"/>
              </a:rPr>
              <a:t>Алексеевич</a:t>
            </a:r>
            <a:r>
              <a:rPr lang="en-US" sz="1300" b="1" dirty="0">
                <a:latin typeface="+mn-lt"/>
                <a:sym typeface="Calibri" pitchFamily="34" charset="0"/>
              </a:rPr>
              <a:t>, </a:t>
            </a:r>
            <a:r>
              <a:rPr lang="en-US" sz="1300" dirty="0" err="1">
                <a:latin typeface="+mn-lt"/>
                <a:sym typeface="Calibri" pitchFamily="34" charset="0"/>
              </a:rPr>
              <a:t>финансовый</a:t>
            </a:r>
            <a:r>
              <a:rPr lang="en-US" sz="1300" b="1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директор</a:t>
            </a:r>
            <a:r>
              <a:rPr lang="en-US" sz="1300" dirty="0">
                <a:latin typeface="+mn-lt"/>
                <a:sym typeface="Calibri" pitchFamily="34" charset="0"/>
              </a:rPr>
              <a:t> ООО «ИК </a:t>
            </a:r>
            <a:r>
              <a:rPr lang="en-US" sz="1300" dirty="0" err="1">
                <a:latin typeface="+mn-lt"/>
                <a:sym typeface="Calibri" pitchFamily="34" charset="0"/>
              </a:rPr>
              <a:t>Алор</a:t>
            </a:r>
            <a:r>
              <a:rPr lang="en-US" sz="1300" dirty="0">
                <a:latin typeface="+mn-lt"/>
                <a:sym typeface="Calibri" pitchFamily="34" charset="0"/>
              </a:rPr>
              <a:t>», г. </a:t>
            </a:r>
            <a:r>
              <a:rPr lang="en-US" sz="1300" dirty="0" err="1">
                <a:latin typeface="+mn-lt"/>
                <a:sym typeface="Calibri" pitchFamily="34" charset="0"/>
              </a:rPr>
              <a:t>Москва</a:t>
            </a:r>
            <a:endParaRPr lang="en-US" sz="1300" dirty="0">
              <a:latin typeface="+mn-lt"/>
              <a:sym typeface="Calibri" pitchFamily="34" charset="0"/>
            </a:endParaRPr>
          </a:p>
          <a:p>
            <a:pPr eaLnBrk="1" hangingPunct="1">
              <a:buClr>
                <a:srgbClr val="000000"/>
              </a:buClr>
              <a:buFont typeface="Calibri" pitchFamily="34" charset="0"/>
              <a:buChar char="•"/>
            </a:pPr>
            <a:r>
              <a:rPr lang="en-US" sz="1300" b="1" dirty="0" err="1">
                <a:latin typeface="+mn-lt"/>
                <a:sym typeface="Calibri" pitchFamily="34" charset="0"/>
              </a:rPr>
              <a:t>Ибрагимов</a:t>
            </a:r>
            <a:r>
              <a:rPr lang="en-US" sz="1300" b="1" dirty="0">
                <a:latin typeface="+mn-lt"/>
                <a:sym typeface="Calibri" pitchFamily="34" charset="0"/>
              </a:rPr>
              <a:t> </a:t>
            </a:r>
            <a:r>
              <a:rPr lang="en-US" sz="1300" b="1" dirty="0" err="1">
                <a:latin typeface="+mn-lt"/>
                <a:sym typeface="Calibri" pitchFamily="34" charset="0"/>
              </a:rPr>
              <a:t>Азат</a:t>
            </a:r>
            <a:r>
              <a:rPr lang="en-US" sz="1300" b="1" dirty="0">
                <a:latin typeface="+mn-lt"/>
                <a:sym typeface="Calibri" pitchFamily="34" charset="0"/>
              </a:rPr>
              <a:t> </a:t>
            </a:r>
            <a:r>
              <a:rPr lang="en-US" sz="1300" b="1" dirty="0" err="1">
                <a:latin typeface="+mn-lt"/>
                <a:sym typeface="Calibri" pitchFamily="34" charset="0"/>
              </a:rPr>
              <a:t>Фаридович</a:t>
            </a:r>
            <a:r>
              <a:rPr lang="en-US" sz="1300" b="1" dirty="0">
                <a:latin typeface="+mn-lt"/>
                <a:sym typeface="Calibri" pitchFamily="34" charset="0"/>
              </a:rPr>
              <a:t>, </a:t>
            </a:r>
            <a:r>
              <a:rPr lang="en-US" sz="1300" dirty="0" err="1">
                <a:latin typeface="+mn-lt"/>
                <a:sym typeface="Calibri" pitchFamily="34" charset="0"/>
              </a:rPr>
              <a:t>генеральный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директор</a:t>
            </a:r>
            <a:r>
              <a:rPr lang="en-US" sz="1300" dirty="0">
                <a:latin typeface="+mn-lt"/>
                <a:sym typeface="Calibri" pitchFamily="34" charset="0"/>
              </a:rPr>
              <a:t> ООО «АБ1», г. </a:t>
            </a:r>
            <a:r>
              <a:rPr lang="en-US" sz="1300" dirty="0" err="1">
                <a:latin typeface="+mn-lt"/>
                <a:sym typeface="Calibri" pitchFamily="34" charset="0"/>
              </a:rPr>
              <a:t>Москва</a:t>
            </a:r>
            <a:endParaRPr lang="en-US" sz="1300" dirty="0">
              <a:latin typeface="+mn-lt"/>
              <a:sym typeface="Calibri" pitchFamily="34" charset="0"/>
            </a:endParaRPr>
          </a:p>
          <a:p>
            <a:pPr eaLnBrk="1" hangingPunct="1">
              <a:buClr>
                <a:srgbClr val="000000"/>
              </a:buClr>
              <a:buFont typeface="Calibri" pitchFamily="34" charset="0"/>
              <a:buChar char="•"/>
            </a:pPr>
            <a:r>
              <a:rPr lang="en-US" sz="1300" b="1" dirty="0">
                <a:latin typeface="+mn-lt"/>
                <a:sym typeface="Calibri" pitchFamily="34" charset="0"/>
              </a:rPr>
              <a:t>Юшканцев </a:t>
            </a:r>
            <a:r>
              <a:rPr lang="en-US" sz="1300" b="1" dirty="0" err="1">
                <a:latin typeface="+mn-lt"/>
                <a:sym typeface="Calibri" pitchFamily="34" charset="0"/>
              </a:rPr>
              <a:t>Андрей</a:t>
            </a:r>
            <a:r>
              <a:rPr lang="en-US" sz="1300" b="1" dirty="0">
                <a:latin typeface="+mn-lt"/>
                <a:sym typeface="Calibri" pitchFamily="34" charset="0"/>
              </a:rPr>
              <a:t> </a:t>
            </a:r>
            <a:r>
              <a:rPr lang="en-US" sz="1300" b="1" dirty="0" err="1">
                <a:latin typeface="+mn-lt"/>
                <a:sym typeface="Calibri" pitchFamily="34" charset="0"/>
              </a:rPr>
              <a:t>Дмитриевич</a:t>
            </a:r>
            <a:r>
              <a:rPr lang="en-US" sz="1300" b="1" dirty="0">
                <a:latin typeface="+mn-lt"/>
                <a:sym typeface="Calibri" pitchFamily="34" charset="0"/>
              </a:rPr>
              <a:t>, </a:t>
            </a:r>
            <a:r>
              <a:rPr lang="en-US" sz="1300" dirty="0" err="1">
                <a:latin typeface="+mn-lt"/>
                <a:sym typeface="Calibri" pitchFamily="34" charset="0"/>
              </a:rPr>
              <a:t>Председатель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Правления</a:t>
            </a:r>
            <a:r>
              <a:rPr lang="en-US" sz="1300" dirty="0">
                <a:latin typeface="+mn-lt"/>
                <a:sym typeface="Calibri" pitchFamily="34" charset="0"/>
              </a:rPr>
              <a:t> ООО «ТАТАГРОПРОМБАНК», г. </a:t>
            </a:r>
            <a:r>
              <a:rPr lang="en-US" sz="1300" dirty="0" err="1">
                <a:latin typeface="+mn-lt"/>
                <a:sym typeface="Calibri" pitchFamily="34" charset="0"/>
              </a:rPr>
              <a:t>Казань</a:t>
            </a:r>
            <a:endParaRPr lang="en-US" sz="1300" dirty="0">
              <a:latin typeface="+mn-lt"/>
              <a:sym typeface="Calibri" pitchFamily="34" charset="0"/>
            </a:endParaRPr>
          </a:p>
          <a:p>
            <a:pPr eaLnBrk="1" hangingPunct="1">
              <a:buClr>
                <a:srgbClr val="000000"/>
              </a:buClr>
              <a:buFont typeface="Calibri" pitchFamily="34" charset="0"/>
              <a:buChar char="•"/>
            </a:pPr>
            <a:r>
              <a:rPr lang="en-US" sz="1300" b="1" dirty="0" err="1">
                <a:latin typeface="+mn-lt"/>
                <a:sym typeface="Calibri" pitchFamily="34" charset="0"/>
              </a:rPr>
              <a:t>Камалов</a:t>
            </a:r>
            <a:r>
              <a:rPr lang="en-US" sz="1300" b="1" dirty="0">
                <a:latin typeface="+mn-lt"/>
                <a:sym typeface="Calibri" pitchFamily="34" charset="0"/>
              </a:rPr>
              <a:t> </a:t>
            </a:r>
            <a:r>
              <a:rPr lang="en-US" sz="1300" b="1" dirty="0" err="1">
                <a:latin typeface="+mn-lt"/>
                <a:sym typeface="Calibri" pitchFamily="34" charset="0"/>
              </a:rPr>
              <a:t>Айрат</a:t>
            </a:r>
            <a:r>
              <a:rPr lang="en-US" sz="1300" b="1" dirty="0">
                <a:latin typeface="+mn-lt"/>
                <a:sym typeface="Calibri" pitchFamily="34" charset="0"/>
              </a:rPr>
              <a:t> </a:t>
            </a:r>
            <a:r>
              <a:rPr lang="en-US" sz="1300" b="1" dirty="0" err="1">
                <a:latin typeface="+mn-lt"/>
                <a:sym typeface="Calibri" pitchFamily="34" charset="0"/>
              </a:rPr>
              <a:t>Айдарович</a:t>
            </a:r>
            <a:r>
              <a:rPr lang="en-US" sz="1300" b="1" dirty="0">
                <a:latin typeface="+mn-lt"/>
                <a:sym typeface="Calibri" pitchFamily="34" charset="0"/>
              </a:rPr>
              <a:t>, </a:t>
            </a:r>
            <a:r>
              <a:rPr lang="en-US" sz="1300" dirty="0" err="1" smtClean="0">
                <a:latin typeface="+mn-lt"/>
                <a:sym typeface="Calibri" pitchFamily="34" charset="0"/>
              </a:rPr>
              <a:t>Председател</a:t>
            </a:r>
            <a:r>
              <a:rPr lang="ru-RU" sz="1300" dirty="0" err="1" smtClean="0">
                <a:latin typeface="+mn-lt"/>
                <a:sym typeface="Calibri" pitchFamily="34" charset="0"/>
              </a:rPr>
              <a:t>ь</a:t>
            </a:r>
            <a:r>
              <a:rPr lang="en-US" sz="1300" dirty="0" smtClean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Правления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smtClean="0">
                <a:latin typeface="+mn-lt"/>
                <a:sym typeface="Calibri" pitchFamily="34" charset="0"/>
              </a:rPr>
              <a:t>О</a:t>
            </a:r>
            <a:r>
              <a:rPr lang="ru-RU" sz="1300" dirty="0" smtClean="0">
                <a:latin typeface="+mn-lt"/>
                <a:sym typeface="Calibri" pitchFamily="34" charset="0"/>
              </a:rPr>
              <a:t>А</a:t>
            </a:r>
            <a:r>
              <a:rPr lang="en-US" sz="1300" dirty="0" smtClean="0">
                <a:latin typeface="+mn-lt"/>
                <a:sym typeface="Calibri" pitchFamily="34" charset="0"/>
              </a:rPr>
              <a:t>О</a:t>
            </a:r>
            <a:r>
              <a:rPr lang="ru-RU" sz="1300" dirty="0" smtClean="0">
                <a:latin typeface="+mn-lt"/>
                <a:sym typeface="Calibri" pitchFamily="34" charset="0"/>
              </a:rPr>
              <a:t> АКБ</a:t>
            </a:r>
            <a:r>
              <a:rPr lang="en-US" sz="1300" dirty="0" smtClean="0">
                <a:latin typeface="+mn-lt"/>
                <a:sym typeface="Calibri" pitchFamily="34" charset="0"/>
              </a:rPr>
              <a:t> «</a:t>
            </a:r>
            <a:r>
              <a:rPr lang="ru-RU" sz="1300" dirty="0" err="1" smtClean="0">
                <a:latin typeface="+mn-lt"/>
                <a:sym typeface="Calibri" pitchFamily="34" charset="0"/>
              </a:rPr>
              <a:t>БТА-Казань</a:t>
            </a:r>
            <a:r>
              <a:rPr lang="en-US" sz="1300" dirty="0" smtClean="0">
                <a:latin typeface="+mn-lt"/>
                <a:sym typeface="Calibri" pitchFamily="34" charset="0"/>
              </a:rPr>
              <a:t>», </a:t>
            </a:r>
            <a:r>
              <a:rPr lang="en-US" sz="1300" dirty="0">
                <a:latin typeface="+mn-lt"/>
                <a:sym typeface="Calibri" pitchFamily="34" charset="0"/>
              </a:rPr>
              <a:t>г. </a:t>
            </a:r>
            <a:r>
              <a:rPr lang="en-US" sz="1300" dirty="0" err="1">
                <a:latin typeface="+mn-lt"/>
                <a:sym typeface="Calibri" pitchFamily="34" charset="0"/>
              </a:rPr>
              <a:t>Казань</a:t>
            </a:r>
            <a:endParaRPr lang="en-US" sz="1300" dirty="0">
              <a:latin typeface="+mn-lt"/>
              <a:sym typeface="Calibri" pitchFamily="34" charset="0"/>
            </a:endParaRPr>
          </a:p>
          <a:p>
            <a:pPr eaLnBrk="1" hangingPunct="1">
              <a:buClr>
                <a:srgbClr val="000000"/>
              </a:buClr>
              <a:buFont typeface="Calibri" pitchFamily="34" charset="0"/>
              <a:buChar char="•"/>
            </a:pPr>
            <a:r>
              <a:rPr lang="en-US" sz="1300" b="1" dirty="0" err="1">
                <a:latin typeface="+mn-lt"/>
                <a:sym typeface="Calibri" pitchFamily="34" charset="0"/>
              </a:rPr>
              <a:t>Салихов</a:t>
            </a:r>
            <a:r>
              <a:rPr lang="en-US" sz="1300" b="1" dirty="0">
                <a:latin typeface="+mn-lt"/>
                <a:sym typeface="Calibri" pitchFamily="34" charset="0"/>
              </a:rPr>
              <a:t> </a:t>
            </a:r>
            <a:r>
              <a:rPr lang="en-US" sz="1300" b="1" dirty="0" err="1">
                <a:latin typeface="+mn-lt"/>
                <a:sym typeface="Calibri" pitchFamily="34" charset="0"/>
              </a:rPr>
              <a:t>Ренат</a:t>
            </a:r>
            <a:r>
              <a:rPr lang="en-US" sz="1300" b="1" dirty="0">
                <a:latin typeface="+mn-lt"/>
                <a:sym typeface="Calibri" pitchFamily="34" charset="0"/>
              </a:rPr>
              <a:t> </a:t>
            </a:r>
            <a:r>
              <a:rPr lang="en-US" sz="1300" b="1" dirty="0" err="1">
                <a:latin typeface="+mn-lt"/>
                <a:sym typeface="Calibri" pitchFamily="34" charset="0"/>
              </a:rPr>
              <a:t>Рустамович</a:t>
            </a:r>
            <a:r>
              <a:rPr lang="en-US" sz="1300" b="1" dirty="0">
                <a:latin typeface="+mn-lt"/>
                <a:sym typeface="Calibri" pitchFamily="34" charset="0"/>
              </a:rPr>
              <a:t>, </a:t>
            </a:r>
            <a:r>
              <a:rPr lang="en-US" sz="1300" dirty="0" err="1">
                <a:latin typeface="+mn-lt"/>
                <a:sym typeface="Calibri" pitchFamily="34" charset="0"/>
              </a:rPr>
              <a:t>Операционный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директор</a:t>
            </a:r>
            <a:r>
              <a:rPr lang="en-US" sz="1300" dirty="0">
                <a:latin typeface="+mn-lt"/>
                <a:sym typeface="Calibri" pitchFamily="34" charset="0"/>
              </a:rPr>
              <a:t> ОАО "</a:t>
            </a:r>
            <a:r>
              <a:rPr lang="en-US" sz="1300" dirty="0" err="1">
                <a:latin typeface="+mn-lt"/>
                <a:sym typeface="Calibri" pitchFamily="34" charset="0"/>
              </a:rPr>
              <a:t>Система</a:t>
            </a:r>
            <a:r>
              <a:rPr lang="en-US" sz="1300" dirty="0">
                <a:latin typeface="+mn-lt"/>
                <a:sym typeface="Calibri" pitchFamily="34" charset="0"/>
              </a:rPr>
              <a:t> </a:t>
            </a:r>
            <a:r>
              <a:rPr lang="en-US" sz="1300" dirty="0" err="1">
                <a:latin typeface="+mn-lt"/>
                <a:sym typeface="Calibri" pitchFamily="34" charset="0"/>
              </a:rPr>
              <a:t>Масс-медиа</a:t>
            </a:r>
            <a:r>
              <a:rPr lang="en-US" sz="1300" dirty="0">
                <a:latin typeface="+mn-lt"/>
                <a:sym typeface="Calibri" pitchFamily="34" charset="0"/>
              </a:rPr>
              <a:t>«, г. </a:t>
            </a:r>
            <a:r>
              <a:rPr lang="en-US" sz="1300" dirty="0" err="1">
                <a:latin typeface="+mn-lt"/>
                <a:sym typeface="Calibri" pitchFamily="34" charset="0"/>
              </a:rPr>
              <a:t>Москва</a:t>
            </a:r>
            <a:endParaRPr lang="en-US" sz="1300" dirty="0">
              <a:latin typeface="+mn-lt"/>
              <a:sym typeface="Calibri" pitchFamily="34" charset="0"/>
            </a:endParaRPr>
          </a:p>
          <a:p>
            <a:pPr eaLnBrk="1" hangingPunct="1"/>
            <a:endParaRPr lang="ru-RU" sz="1300" dirty="0"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ts val="275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1300" b="1" dirty="0" err="1">
                <a:latin typeface="+mn-lt"/>
                <a:sym typeface="Calibri" pitchFamily="34" charset="0"/>
              </a:rPr>
              <a:t>Участники</a:t>
            </a:r>
            <a:r>
              <a:rPr lang="en-US" sz="1300" b="1" dirty="0">
                <a:latin typeface="+mn-lt"/>
                <a:sym typeface="Calibri" pitchFamily="34" charset="0"/>
              </a:rPr>
              <a:t> ООО «ТАТАГРОПРОМБАНК»</a:t>
            </a:r>
            <a:r>
              <a:rPr lang="en-US" sz="1300" dirty="0">
                <a:latin typeface="+mn-lt"/>
                <a:sym typeface="Calibri" pitchFamily="34" charset="0"/>
              </a:rPr>
              <a:t> </a:t>
            </a:r>
          </a:p>
          <a:p>
            <a:pPr eaLnBrk="1" hangingPunct="1"/>
            <a:endParaRPr lang="ru-RU" sz="1300" dirty="0"/>
          </a:p>
        </p:txBody>
      </p:sp>
      <p:sp>
        <p:nvSpPr>
          <p:cNvPr id="20486" name="Shape 132"/>
          <p:cNvSpPr>
            <a:spLocks noChangeArrowheads="1"/>
          </p:cNvSpPr>
          <p:nvPr/>
        </p:nvSpPr>
        <p:spPr bwMode="auto">
          <a:xfrm>
            <a:off x="1042988" y="4076700"/>
            <a:ext cx="1397000" cy="20875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20487" name="Shape 133"/>
          <p:cNvSpPr>
            <a:spLocks noChangeArrowheads="1"/>
          </p:cNvSpPr>
          <p:nvPr/>
        </p:nvSpPr>
        <p:spPr bwMode="auto">
          <a:xfrm>
            <a:off x="684213" y="1484313"/>
            <a:ext cx="2160587" cy="14414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graphicFrame>
        <p:nvGraphicFramePr>
          <p:cNvPr id="137" name="Shape 137"/>
          <p:cNvGraphicFramePr>
            <a:graphicFrameLocks noGrp="1"/>
          </p:cNvGraphicFramePr>
          <p:nvPr/>
        </p:nvGraphicFramePr>
        <p:xfrm>
          <a:off x="4643438" y="4149725"/>
          <a:ext cx="3960812" cy="2022475"/>
        </p:xfrm>
        <a:graphic>
          <a:graphicData uri="http://schemas.openxmlformats.org/drawingml/2006/table">
            <a:tbl>
              <a:tblPr/>
              <a:tblGrid>
                <a:gridCol w="2881312"/>
                <a:gridCol w="1079500"/>
              </a:tblGrid>
              <a:tr h="288925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Calibri" panose="020F0502020204030204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Calibri" panose="020F0502020204030204" pitchFamily="34" charset="0"/>
                        </a:rPr>
                        <a:t>Участник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Calibri" panose="020F0502020204030204" pitchFamily="34" charset="0"/>
                        </a:rPr>
                        <a:t> (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Calibri" panose="020F0502020204030204" pitchFamily="34" charset="0"/>
                        </a:rPr>
                        <a:t>резедентство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Calibri" panose="020F0502020204030204" pitchFamily="34" charset="0"/>
                        </a:rPr>
                        <a:t> - РФ)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17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Calibri" panose="020F0502020204030204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Calibri" panose="020F0502020204030204" pitchFamily="34" charset="0"/>
                        </a:rPr>
                        <a:t>Доля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  <a:sym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17D"/>
                    </a:solidFill>
                  </a:tcPr>
                </a:tc>
              </a:tr>
              <a:tr h="288925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Calibri" panose="020F0502020204030204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Calibri" panose="020F0502020204030204" pitchFamily="34" charset="0"/>
                        </a:rPr>
                        <a:t>ООО "АВ1"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Calibri" panose="020F0502020204030204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Calibri" panose="020F0502020204030204" pitchFamily="34" charset="0"/>
                        </a:rPr>
                        <a:t>20,00%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Calibri" panose="020F0502020204030204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Calibri" panose="020F0502020204030204" pitchFamily="34" charset="0"/>
                        </a:rPr>
                        <a:t>ООО "АВ16"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Calibri" panose="020F0502020204030204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Calibri" panose="020F0502020204030204" pitchFamily="34" charset="0"/>
                        </a:rPr>
                        <a:t>20,00%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Calibri" panose="020F0502020204030204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Calibri" panose="020F0502020204030204" pitchFamily="34" charset="0"/>
                        </a:rPr>
                        <a:t>ООО "ИНБЕНТЛИ СОЛЮШИНС"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Calibri" panose="020F0502020204030204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Calibri" panose="020F0502020204030204" pitchFamily="34" charset="0"/>
                        </a:rPr>
                        <a:t>19,8416%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Calibri" panose="020F0502020204030204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Calibri" panose="020F0502020204030204" pitchFamily="34" charset="0"/>
                        </a:rPr>
                        <a:t>ООО "Рента-Н"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Calibri" panose="020F0502020204030204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Calibri" panose="020F0502020204030204" pitchFamily="34" charset="0"/>
                        </a:rPr>
                        <a:t>20,00%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Calibri" panose="020F0502020204030204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Calibri" panose="020F0502020204030204" pitchFamily="34" charset="0"/>
                        </a:rPr>
                        <a:t>ООО "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Calibri" panose="020F0502020204030204" pitchFamily="34" charset="0"/>
                        </a:rPr>
                        <a:t>Солеа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Calibri" panose="020F0502020204030204" pitchFamily="34" charset="0"/>
                        </a:rPr>
                        <a:t>"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Calibri" panose="020F0502020204030204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Calibri" panose="020F0502020204030204" pitchFamily="34" charset="0"/>
                        </a:rPr>
                        <a:t>20,00%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Calibri" panose="020F0502020204030204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Calibri" panose="020F0502020204030204" pitchFamily="34" charset="0"/>
                        </a:rPr>
                        <a:t>ООО "АБ1"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Calibri" panose="020F0502020204030204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Calibri" panose="020F0502020204030204" pitchFamily="34" charset="0"/>
                        </a:rPr>
                        <a:t>0,1584%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17" name="Shape 138"/>
          <p:cNvSpPr txBox="1">
            <a:spLocks noChangeArrowheads="1"/>
          </p:cNvSpPr>
          <p:nvPr/>
        </p:nvSpPr>
        <p:spPr bwMode="auto">
          <a:xfrm>
            <a:off x="468313" y="3429000"/>
            <a:ext cx="33829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dirty="0" err="1">
                <a:latin typeface="+mn-lt"/>
                <a:sym typeface="Calibri" pitchFamily="34" charset="0"/>
              </a:rPr>
              <a:t>Председатель</a:t>
            </a:r>
            <a:r>
              <a:rPr lang="en-US" dirty="0">
                <a:latin typeface="+mn-lt"/>
                <a:sym typeface="Calibri" pitchFamily="34" charset="0"/>
              </a:rPr>
              <a:t> </a:t>
            </a:r>
            <a:r>
              <a:rPr lang="en-US" dirty="0" err="1">
                <a:latin typeface="+mn-lt"/>
                <a:sym typeface="Calibri" pitchFamily="34" charset="0"/>
              </a:rPr>
              <a:t>Правления</a:t>
            </a:r>
            <a:endParaRPr lang="en-US" dirty="0">
              <a:latin typeface="+mn-lt"/>
              <a:sym typeface="Calibri" pitchFamily="34" charset="0"/>
            </a:endParaRPr>
          </a:p>
          <a:p>
            <a:pPr eaLnBrk="1" hangingPunct="1"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b="1" dirty="0" err="1">
                <a:latin typeface="+mn-lt"/>
                <a:sym typeface="Calibri" pitchFamily="34" charset="0"/>
              </a:rPr>
              <a:t>Юшканцев</a:t>
            </a:r>
            <a:r>
              <a:rPr lang="en-US" b="1" dirty="0">
                <a:latin typeface="+mn-lt"/>
                <a:sym typeface="Calibri" pitchFamily="34" charset="0"/>
              </a:rPr>
              <a:t> </a:t>
            </a:r>
            <a:r>
              <a:rPr lang="en-US" b="1" dirty="0" err="1">
                <a:latin typeface="+mn-lt"/>
                <a:sym typeface="Calibri" pitchFamily="34" charset="0"/>
              </a:rPr>
              <a:t>Андрей</a:t>
            </a:r>
            <a:r>
              <a:rPr lang="en-US" b="1" dirty="0">
                <a:latin typeface="+mn-lt"/>
                <a:sym typeface="Calibri" pitchFamily="34" charset="0"/>
              </a:rPr>
              <a:t> </a:t>
            </a:r>
            <a:r>
              <a:rPr lang="en-US" b="1" dirty="0" err="1">
                <a:latin typeface="+mn-lt"/>
                <a:sym typeface="Calibri" pitchFamily="34" charset="0"/>
              </a:rPr>
              <a:t>Дмитриевич</a:t>
            </a:r>
            <a:endParaRPr lang="en-US" b="1" dirty="0">
              <a:latin typeface="+mn-lt"/>
              <a:sym typeface="Calibri" pitchFamily="34" charset="0"/>
            </a:endParaRPr>
          </a:p>
        </p:txBody>
      </p:sp>
      <p:sp>
        <p:nvSpPr>
          <p:cNvPr id="20518" name="Shape 139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413000" cy="365125"/>
          </a:xfrm>
          <a:noFill/>
          <a:ln>
            <a:miter lim="800000"/>
            <a:headEnd/>
            <a:tailEnd/>
          </a:ln>
        </p:spPr>
        <p:txBody>
          <a:bodyPr tIns="45700" bIns="45700"/>
          <a:lstStyle/>
          <a:p>
            <a:pPr>
              <a:buSzPct val="25000"/>
            </a:pPr>
            <a:r>
              <a:rPr lang="en-US" sz="1400" dirty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5</a:t>
            </a:r>
            <a:endParaRPr lang="en-US" sz="1000" dirty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58763" y="0"/>
            <a:ext cx="8742361" cy="784225"/>
            <a:chOff x="258763" y="142875"/>
            <a:chExt cx="8742361" cy="784225"/>
          </a:xfrm>
        </p:grpSpPr>
        <p:pic>
          <p:nvPicPr>
            <p:cNvPr id="13" name="Picture 2" descr="C:\Users\liliyas\AppData\Local\Temp\notesCC9E52\ЛОГОТИП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629400" y="142875"/>
              <a:ext cx="2371724" cy="508718"/>
            </a:xfrm>
            <a:prstGeom prst="rect">
              <a:avLst/>
            </a:prstGeom>
            <a:noFill/>
          </p:spPr>
        </p:pic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258763" y="914400"/>
              <a:ext cx="8628062" cy="127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51" name="Object 123"/>
          <p:cNvGraphicFramePr>
            <a:graphicFrameLocks noChangeAspect="1"/>
          </p:cNvGraphicFramePr>
          <p:nvPr/>
        </p:nvGraphicFramePr>
        <p:xfrm>
          <a:off x="142875" y="3419475"/>
          <a:ext cx="6064250" cy="3167063"/>
        </p:xfrm>
        <a:graphic>
          <a:graphicData uri="http://schemas.openxmlformats.org/presentationml/2006/ole">
            <p:oleObj spid="_x0000_s1027" name="Worksheet" r:id="rId4" imgW="3467156" imgH="1714500" progId="Excel.Sheet.8">
              <p:embed/>
            </p:oleObj>
          </a:graphicData>
        </a:graphic>
      </p:graphicFrame>
      <p:graphicFrame>
        <p:nvGraphicFramePr>
          <p:cNvPr id="22650" name="Object 122"/>
          <p:cNvGraphicFramePr>
            <a:graphicFrameLocks noChangeAspect="1"/>
          </p:cNvGraphicFramePr>
          <p:nvPr/>
        </p:nvGraphicFramePr>
        <p:xfrm>
          <a:off x="334963" y="839788"/>
          <a:ext cx="5994400" cy="2573337"/>
        </p:xfrm>
        <a:graphic>
          <a:graphicData uri="http://schemas.openxmlformats.org/presentationml/2006/ole">
            <p:oleObj spid="_x0000_s1026" name="Worksheet" r:id="rId5" imgW="6143633" imgH="2657610" progId="Excel.Sheet.8">
              <p:embed/>
            </p:oleObj>
          </a:graphicData>
        </a:graphic>
      </p:graphicFrame>
      <p:sp>
        <p:nvSpPr>
          <p:cNvPr id="22530" name="Shape 144"/>
          <p:cNvSpPr txBox="1">
            <a:spLocks noChangeArrowheads="1"/>
          </p:cNvSpPr>
          <p:nvPr/>
        </p:nvSpPr>
        <p:spPr bwMode="auto">
          <a:xfrm>
            <a:off x="211138" y="433388"/>
            <a:ext cx="6778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2000" b="1" dirty="0" err="1">
                <a:latin typeface="Arial" pitchFamily="34" charset="0"/>
                <a:cs typeface="Arial" pitchFamily="34" charset="0"/>
                <a:sym typeface="Calibri" pitchFamily="34" charset="0"/>
              </a:rPr>
              <a:t>Корпоративные</a:t>
            </a:r>
            <a:r>
              <a:rPr lang="en-US" sz="2000" b="1" dirty="0">
                <a:latin typeface="Arial" pitchFamily="34" charset="0"/>
                <a:cs typeface="Arial" pitchFamily="34" charset="0"/>
                <a:sym typeface="Calibri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  <a:sym typeface="Calibri" pitchFamily="34" charset="0"/>
              </a:rPr>
              <a:t>клиенты</a:t>
            </a:r>
            <a:endParaRPr lang="en-US" sz="2000" b="1" dirty="0">
              <a:latin typeface="Arial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2531" name="Shape 145"/>
          <p:cNvSpPr txBox="1">
            <a:spLocks noChangeArrowheads="1"/>
          </p:cNvSpPr>
          <p:nvPr/>
        </p:nvSpPr>
        <p:spPr bwMode="auto">
          <a:xfrm>
            <a:off x="5899150" y="2971799"/>
            <a:ext cx="29813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lnSpc>
                <a:spcPct val="110000"/>
              </a:lnSpc>
              <a:buClr>
                <a:srgbClr val="000000"/>
              </a:buClr>
              <a:buSzPct val="136000"/>
            </a:pPr>
            <a:r>
              <a:rPr lang="en-US" dirty="0" err="1" smtClean="0">
                <a:latin typeface="+mn-lt"/>
              </a:rPr>
              <a:t>Средневзвешенная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>
                <a:latin typeface="+mn-lt"/>
              </a:rPr>
              <a:t>эффективная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процентная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ставка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размещения</a:t>
            </a:r>
            <a:r>
              <a:rPr lang="en-US" dirty="0">
                <a:latin typeface="+mn-lt"/>
              </a:rPr>
              <a:t> в </a:t>
            </a:r>
            <a:r>
              <a:rPr lang="en-US" dirty="0" smtClean="0">
                <a:latin typeface="+mn-lt"/>
              </a:rPr>
              <a:t>201</a:t>
            </a:r>
            <a:r>
              <a:rPr lang="ru-RU" dirty="0" smtClean="0">
                <a:latin typeface="+mn-lt"/>
              </a:rPr>
              <a:t>4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>
                <a:latin typeface="+mn-lt"/>
              </a:rPr>
              <a:t>году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составила</a:t>
            </a:r>
            <a:r>
              <a:rPr lang="en-US" dirty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14</a:t>
            </a:r>
            <a:r>
              <a:rPr lang="en-US" dirty="0" smtClean="0">
                <a:latin typeface="+mn-lt"/>
              </a:rPr>
              <a:t>% </a:t>
            </a:r>
            <a:r>
              <a:rPr lang="en-US" dirty="0" err="1">
                <a:latin typeface="+mn-lt"/>
              </a:rPr>
              <a:t>годовых</a:t>
            </a:r>
            <a:r>
              <a:rPr lang="en-US" dirty="0">
                <a:latin typeface="+mn-lt"/>
              </a:rPr>
              <a:t>.</a:t>
            </a: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FontTx/>
              <a:buChar char="•"/>
            </a:pPr>
            <a:endParaRPr lang="ru-RU" dirty="0"/>
          </a:p>
          <a:p>
            <a:pPr eaLnBrk="1" hangingPunct="1">
              <a:lnSpc>
                <a:spcPct val="110000"/>
              </a:lnSpc>
              <a:buClr>
                <a:srgbClr val="000000"/>
              </a:buClr>
            </a:pPr>
            <a:endParaRPr lang="ru-RU" dirty="0"/>
          </a:p>
          <a:p>
            <a:pPr eaLnBrk="1" hangingPunct="1">
              <a:lnSpc>
                <a:spcPct val="110000"/>
              </a:lnSpc>
              <a:buClr>
                <a:srgbClr val="000000"/>
              </a:buClr>
            </a:pPr>
            <a:endParaRPr lang="ru-RU" b="1" dirty="0"/>
          </a:p>
        </p:txBody>
      </p:sp>
      <p:sp>
        <p:nvSpPr>
          <p:cNvPr id="22536" name="Shape 150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r" eaLnBrk="1" hangingPunct="1">
              <a:buClr>
                <a:srgbClr val="898989"/>
              </a:buClr>
              <a:buSzPct val="25000"/>
              <a:buFont typeface="Calibri" pitchFamily="34" charset="0"/>
              <a:buNone/>
            </a:pPr>
            <a:r>
              <a:rPr lang="en-US" sz="1200">
                <a:solidFill>
                  <a:srgbClr val="898989"/>
                </a:solidFill>
                <a:latin typeface="Calibri" pitchFamily="34" charset="0"/>
                <a:sym typeface="Calibri" pitchFamily="34" charset="0"/>
              </a:rPr>
              <a:t> </a:t>
            </a:r>
          </a:p>
        </p:txBody>
      </p:sp>
      <p:sp>
        <p:nvSpPr>
          <p:cNvPr id="22539" name="Shape 259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eaLnBrk="1" hangingPunct="1">
              <a:buClr>
                <a:srgbClr val="000000"/>
              </a:buClr>
              <a:buSzPct val="25000"/>
            </a:pPr>
            <a:r>
              <a:rPr lang="en-US"/>
              <a:t> </a:t>
            </a:r>
          </a:p>
        </p:txBody>
      </p:sp>
      <p:sp>
        <p:nvSpPr>
          <p:cNvPr id="22540" name="Shape 260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387600" cy="365125"/>
          </a:xfrm>
          <a:noFill/>
          <a:ln>
            <a:miter lim="800000"/>
            <a:headEnd/>
            <a:tailEnd/>
          </a:ln>
        </p:spPr>
        <p:txBody>
          <a:bodyPr tIns="45700" bIns="45700"/>
          <a:lstStyle/>
          <a:p>
            <a:pPr>
              <a:buSzPct val="25000"/>
            </a:pPr>
            <a:r>
              <a:rPr lang="en-US" sz="1400" dirty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6</a:t>
            </a:r>
            <a:endParaRPr lang="en-US" sz="1000" dirty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58763" y="0"/>
            <a:ext cx="8742361" cy="784225"/>
            <a:chOff x="258763" y="142875"/>
            <a:chExt cx="8742361" cy="784225"/>
          </a:xfrm>
        </p:grpSpPr>
        <p:pic>
          <p:nvPicPr>
            <p:cNvPr id="12" name="Picture 2" descr="C:\Users\liliyas\AppData\Local\Temp\notesCC9E52\ЛОГОТИП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629400" y="142875"/>
              <a:ext cx="2371724" cy="508718"/>
            </a:xfrm>
            <a:prstGeom prst="rect">
              <a:avLst/>
            </a:prstGeom>
            <a:noFill/>
          </p:spPr>
        </p:pic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258763" y="914400"/>
              <a:ext cx="8628062" cy="127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hape 316"/>
          <p:cNvSpPr txBox="1">
            <a:spLocks noChangeArrowheads="1"/>
          </p:cNvSpPr>
          <p:nvPr/>
        </p:nvSpPr>
        <p:spPr bwMode="auto">
          <a:xfrm>
            <a:off x="239713" y="442913"/>
            <a:ext cx="66960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2000" b="1" dirty="0" err="1">
                <a:latin typeface="Arial" pitchFamily="34" charset="0"/>
                <a:cs typeface="Arial" pitchFamily="34" charset="0"/>
                <a:sym typeface="Calibri" pitchFamily="34" charset="0"/>
              </a:rPr>
              <a:t>Работа</a:t>
            </a:r>
            <a:r>
              <a:rPr lang="en-US" sz="2000" b="1" dirty="0">
                <a:latin typeface="Arial" pitchFamily="34" charset="0"/>
                <a:cs typeface="Arial" pitchFamily="34" charset="0"/>
                <a:sym typeface="Calibri" pitchFamily="34" charset="0"/>
              </a:rPr>
              <a:t> с </a:t>
            </a:r>
            <a:r>
              <a:rPr lang="en-US" sz="2000" b="1" dirty="0" err="1">
                <a:latin typeface="Arial" pitchFamily="34" charset="0"/>
                <a:cs typeface="Arial" pitchFamily="34" charset="0"/>
                <a:sym typeface="Calibri" pitchFamily="34" charset="0"/>
              </a:rPr>
              <a:t>субъектами</a:t>
            </a:r>
            <a:r>
              <a:rPr lang="en-US" sz="2000" b="1" dirty="0">
                <a:latin typeface="Arial" pitchFamily="34" charset="0"/>
                <a:cs typeface="Arial" pitchFamily="34" charset="0"/>
                <a:sym typeface="Calibri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  <a:sym typeface="Calibri" pitchFamily="34" charset="0"/>
              </a:rPr>
              <a:t>малого</a:t>
            </a:r>
            <a:r>
              <a:rPr lang="en-US" sz="2000" b="1" dirty="0">
                <a:latin typeface="Arial" pitchFamily="34" charset="0"/>
                <a:cs typeface="Arial" pitchFamily="34" charset="0"/>
                <a:sym typeface="Calibri" pitchFamily="34" charset="0"/>
              </a:rPr>
              <a:t> и </a:t>
            </a:r>
            <a:r>
              <a:rPr lang="en-US" sz="2000" b="1" dirty="0" err="1">
                <a:latin typeface="Arial" pitchFamily="34" charset="0"/>
                <a:cs typeface="Arial" pitchFamily="34" charset="0"/>
                <a:sym typeface="Calibri" pitchFamily="34" charset="0"/>
              </a:rPr>
              <a:t>среднего</a:t>
            </a:r>
            <a:r>
              <a:rPr lang="en-US" sz="2000" b="1" dirty="0">
                <a:latin typeface="Arial" pitchFamily="34" charset="0"/>
                <a:cs typeface="Arial" pitchFamily="34" charset="0"/>
                <a:sym typeface="Calibri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  <a:sym typeface="Calibri" pitchFamily="34" charset="0"/>
              </a:rPr>
              <a:t>бизнеса</a:t>
            </a:r>
            <a:endParaRPr lang="en-US" sz="2000" b="1" dirty="0">
              <a:latin typeface="Arial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86" name="Shape 366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r" eaLnBrk="1" hangingPunct="1">
              <a:buClr>
                <a:srgbClr val="898989"/>
              </a:buClr>
              <a:buSzPct val="25000"/>
              <a:buFont typeface="Calibri" pitchFamily="34" charset="0"/>
              <a:buNone/>
            </a:pPr>
            <a:r>
              <a:rPr lang="en-US" sz="1200">
                <a:solidFill>
                  <a:srgbClr val="898989"/>
                </a:solidFill>
                <a:latin typeface="Calibri" pitchFamily="34" charset="0"/>
                <a:sym typeface="Calibri" pitchFamily="34" charset="0"/>
              </a:rPr>
              <a:t> </a:t>
            </a:r>
          </a:p>
        </p:txBody>
      </p:sp>
      <p:sp>
        <p:nvSpPr>
          <p:cNvPr id="24587" name="Shape 367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eaLnBrk="1" hangingPunct="1">
              <a:buClr>
                <a:srgbClr val="000000"/>
              </a:buClr>
              <a:buSzPct val="25000"/>
            </a:pPr>
            <a:r>
              <a:rPr lang="en-US"/>
              <a:t> </a:t>
            </a:r>
          </a:p>
        </p:txBody>
      </p:sp>
      <p:sp>
        <p:nvSpPr>
          <p:cNvPr id="24588" name="Shape 368"/>
          <p:cNvSpPr>
            <a:spLocks noGrp="1"/>
          </p:cNvSpPr>
          <p:nvPr>
            <p:ph type="sldNum" sz="quarter" idx="4294967295"/>
          </p:nvPr>
        </p:nvSpPr>
        <p:spPr>
          <a:xfrm>
            <a:off x="6799263" y="6356350"/>
            <a:ext cx="2168525" cy="365125"/>
          </a:xfrm>
          <a:noFill/>
          <a:ln>
            <a:miter lim="800000"/>
            <a:headEnd/>
            <a:tailEnd/>
          </a:ln>
        </p:spPr>
        <p:txBody>
          <a:bodyPr tIns="45700" bIns="45700"/>
          <a:lstStyle/>
          <a:p>
            <a:pPr>
              <a:buSzPct val="25000"/>
            </a:pPr>
            <a:r>
              <a:rPr lang="en-US" sz="1000" dirty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7</a:t>
            </a:r>
            <a:endParaRPr lang="en-US" sz="1000" dirty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graphicFrame>
        <p:nvGraphicFramePr>
          <p:cNvPr id="24683" name="Object 107"/>
          <p:cNvGraphicFramePr>
            <a:graphicFrameLocks noChangeAspect="1"/>
          </p:cNvGraphicFramePr>
          <p:nvPr/>
        </p:nvGraphicFramePr>
        <p:xfrm>
          <a:off x="1228725" y="923925"/>
          <a:ext cx="5676900" cy="2598738"/>
        </p:xfrm>
        <a:graphic>
          <a:graphicData uri="http://schemas.openxmlformats.org/presentationml/2006/ole">
            <p:oleObj spid="_x0000_s2050" name="Worksheet" r:id="rId4" imgW="7391377" imgH="3467070" progId="Excel.Sheet.8">
              <p:embed/>
            </p:oleObj>
          </a:graphicData>
        </a:graphic>
      </p:graphicFrame>
      <p:graphicFrame>
        <p:nvGraphicFramePr>
          <p:cNvPr id="24684" name="Object 108"/>
          <p:cNvGraphicFramePr>
            <a:graphicFrameLocks noChangeAspect="1"/>
          </p:cNvGraphicFramePr>
          <p:nvPr/>
        </p:nvGraphicFramePr>
        <p:xfrm>
          <a:off x="1228725" y="3505200"/>
          <a:ext cx="5665788" cy="2867025"/>
        </p:xfrm>
        <a:graphic>
          <a:graphicData uri="http://schemas.openxmlformats.org/presentationml/2006/ole">
            <p:oleObj spid="_x0000_s2051" name="Worksheet" r:id="rId5" imgW="7991343" imgH="4038660" progId="Excel.Sheet.8">
              <p:embed/>
            </p:oleObj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258763" y="0"/>
            <a:ext cx="8742361" cy="784225"/>
            <a:chOff x="258763" y="142875"/>
            <a:chExt cx="8742361" cy="784225"/>
          </a:xfrm>
        </p:grpSpPr>
        <p:pic>
          <p:nvPicPr>
            <p:cNvPr id="11" name="Picture 2" descr="C:\Users\liliyas\AppData\Local\Temp\notesCC9E52\ЛОГОТИП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629400" y="142875"/>
              <a:ext cx="2371724" cy="508718"/>
            </a:xfrm>
            <a:prstGeom prst="rect">
              <a:avLst/>
            </a:prstGeom>
            <a:noFill/>
          </p:spPr>
        </p:pic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258763" y="914400"/>
              <a:ext cx="8628062" cy="127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hape 424"/>
          <p:cNvSpPr txBox="1">
            <a:spLocks noChangeArrowheads="1"/>
          </p:cNvSpPr>
          <p:nvPr/>
        </p:nvSpPr>
        <p:spPr bwMode="auto">
          <a:xfrm>
            <a:off x="180975" y="433388"/>
            <a:ext cx="670718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2000" b="1" dirty="0" err="1">
                <a:sym typeface="Calibri" pitchFamily="34" charset="0"/>
              </a:rPr>
              <a:t>Работа</a:t>
            </a:r>
            <a:r>
              <a:rPr lang="en-US" sz="2000" b="1" dirty="0">
                <a:sym typeface="Calibri" pitchFamily="34" charset="0"/>
              </a:rPr>
              <a:t> с </a:t>
            </a:r>
            <a:r>
              <a:rPr lang="en-US" sz="2000" b="1" dirty="0" err="1">
                <a:sym typeface="Calibri" pitchFamily="34" charset="0"/>
              </a:rPr>
              <a:t>физическими</a:t>
            </a:r>
            <a:r>
              <a:rPr lang="en-US" sz="2000" b="1" dirty="0">
                <a:sym typeface="Calibri" pitchFamily="34" charset="0"/>
              </a:rPr>
              <a:t> </a:t>
            </a:r>
            <a:r>
              <a:rPr lang="en-US" sz="2000" b="1" dirty="0" err="1">
                <a:sym typeface="Calibri" pitchFamily="34" charset="0"/>
              </a:rPr>
              <a:t>лицами</a:t>
            </a:r>
            <a:endParaRPr lang="en-US" sz="2000" b="1" dirty="0">
              <a:sym typeface="Calibri" pitchFamily="34" charset="0"/>
            </a:endParaRPr>
          </a:p>
        </p:txBody>
      </p:sp>
      <p:sp>
        <p:nvSpPr>
          <p:cNvPr id="26633" name="Shape 430"/>
          <p:cNvSpPr txBox="1">
            <a:spLocks noChangeArrowheads="1"/>
          </p:cNvSpPr>
          <p:nvPr/>
        </p:nvSpPr>
        <p:spPr bwMode="auto">
          <a:xfrm>
            <a:off x="5003800" y="5734050"/>
            <a:ext cx="38163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1800">
                <a:latin typeface="Calibri" pitchFamily="34" charset="0"/>
                <a:sym typeface="Calibri" pitchFamily="34" charset="0"/>
              </a:rPr>
              <a:t> </a:t>
            </a:r>
          </a:p>
          <a:p>
            <a:pPr eaLnBrk="1" hangingPunct="1"/>
            <a:endParaRPr lang="ru-RU"/>
          </a:p>
        </p:txBody>
      </p:sp>
      <p:sp>
        <p:nvSpPr>
          <p:cNvPr id="26634" name="Shape 43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r" eaLnBrk="1" hangingPunct="1">
              <a:buClr>
                <a:srgbClr val="898989"/>
              </a:buClr>
              <a:buSzPct val="25000"/>
              <a:buFont typeface="Calibri" pitchFamily="34" charset="0"/>
              <a:buNone/>
            </a:pPr>
            <a:r>
              <a:rPr lang="en-US" sz="1200">
                <a:solidFill>
                  <a:srgbClr val="898989"/>
                </a:solidFill>
                <a:latin typeface="Calibri" pitchFamily="34" charset="0"/>
                <a:sym typeface="Calibri" pitchFamily="34" charset="0"/>
              </a:rPr>
              <a:t> </a:t>
            </a:r>
          </a:p>
        </p:txBody>
      </p:sp>
      <p:sp>
        <p:nvSpPr>
          <p:cNvPr id="26636" name="Shape 480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eaLnBrk="1" hangingPunct="1">
              <a:buClr>
                <a:srgbClr val="000000"/>
              </a:buClr>
              <a:buSzPct val="25000"/>
            </a:pPr>
            <a:r>
              <a:rPr lang="en-US"/>
              <a:t> </a:t>
            </a:r>
          </a:p>
        </p:txBody>
      </p:sp>
      <p:sp>
        <p:nvSpPr>
          <p:cNvPr id="26637" name="Shape 481"/>
          <p:cNvSpPr>
            <a:spLocks noGrp="1"/>
          </p:cNvSpPr>
          <p:nvPr>
            <p:ph type="sldNum" sz="quarter" idx="4294967295"/>
          </p:nvPr>
        </p:nvSpPr>
        <p:spPr>
          <a:xfrm>
            <a:off x="6613525" y="6356350"/>
            <a:ext cx="2344738" cy="365125"/>
          </a:xfrm>
          <a:noFill/>
          <a:ln>
            <a:miter lim="800000"/>
            <a:headEnd/>
            <a:tailEnd/>
          </a:ln>
        </p:spPr>
        <p:txBody>
          <a:bodyPr tIns="45700" bIns="45700"/>
          <a:lstStyle/>
          <a:p>
            <a:pPr>
              <a:buSzPct val="25000"/>
            </a:pPr>
            <a:r>
              <a:rPr lang="en-US" sz="1000" dirty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8</a:t>
            </a:r>
            <a:endParaRPr lang="en-US" sz="1000" dirty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graphicFrame>
        <p:nvGraphicFramePr>
          <p:cNvPr id="26736" name="Object 112"/>
          <p:cNvGraphicFramePr>
            <a:graphicFrameLocks noChangeAspect="1"/>
          </p:cNvGraphicFramePr>
          <p:nvPr/>
        </p:nvGraphicFramePr>
        <p:xfrm>
          <a:off x="114300" y="1057275"/>
          <a:ext cx="5789613" cy="2235200"/>
        </p:xfrm>
        <a:graphic>
          <a:graphicData uri="http://schemas.openxmlformats.org/presentationml/2006/ole">
            <p:oleObj spid="_x0000_s3074" name="Worksheet" r:id="rId4" imgW="6096090" imgH="2352780" progId="Excel.Sheet.8">
              <p:embed/>
            </p:oleObj>
          </a:graphicData>
        </a:graphic>
      </p:graphicFrame>
      <p:graphicFrame>
        <p:nvGraphicFramePr>
          <p:cNvPr id="26737" name="Object 113"/>
          <p:cNvGraphicFramePr>
            <a:graphicFrameLocks noChangeAspect="1"/>
          </p:cNvGraphicFramePr>
          <p:nvPr/>
        </p:nvGraphicFramePr>
        <p:xfrm>
          <a:off x="381000" y="3743325"/>
          <a:ext cx="5292725" cy="2417763"/>
        </p:xfrm>
        <a:graphic>
          <a:graphicData uri="http://schemas.openxmlformats.org/presentationml/2006/ole">
            <p:oleObj spid="_x0000_s3075" name="Worksheet" r:id="rId5" imgW="8143968" imgH="3724380" progId="Excel.Sheet.8">
              <p:embed/>
            </p:oleObj>
          </a:graphicData>
        </a:graphic>
      </p:graphicFrame>
      <p:sp>
        <p:nvSpPr>
          <p:cNvPr id="26628" name="Shape 425"/>
          <p:cNvSpPr txBox="1">
            <a:spLocks noChangeArrowheads="1"/>
          </p:cNvSpPr>
          <p:nvPr/>
        </p:nvSpPr>
        <p:spPr bwMode="auto">
          <a:xfrm>
            <a:off x="5695950" y="1971676"/>
            <a:ext cx="3019425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just" eaLnBrk="1" hangingPunct="1">
              <a:lnSpc>
                <a:spcPct val="120000"/>
              </a:lnSpc>
              <a:buClr>
                <a:srgbClr val="000000"/>
              </a:buClr>
              <a:buFontTx/>
              <a:buChar char="•"/>
            </a:pPr>
            <a:r>
              <a:rPr lang="en-US" dirty="0"/>
              <a:t> </a:t>
            </a:r>
            <a:r>
              <a:rPr lang="en-US" dirty="0" err="1" smtClean="0">
                <a:latin typeface="+mn-lt"/>
              </a:rPr>
              <a:t>Средневзвешенная</a:t>
            </a:r>
            <a:r>
              <a:rPr lang="ru-RU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эффективная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>
                <a:latin typeface="+mn-lt"/>
              </a:rPr>
              <a:t>процентная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ставка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по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вкладам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на</a:t>
            </a:r>
            <a:r>
              <a:rPr lang="en-US" dirty="0">
                <a:latin typeface="+mn-lt"/>
              </a:rPr>
              <a:t> 01.</a:t>
            </a:r>
            <a:r>
              <a:rPr lang="ru-RU" dirty="0" smtClean="0">
                <a:latin typeface="+mn-lt"/>
              </a:rPr>
              <a:t>01</a:t>
            </a:r>
            <a:r>
              <a:rPr lang="en-US" dirty="0" smtClean="0">
                <a:latin typeface="+mn-lt"/>
              </a:rPr>
              <a:t>.201</a:t>
            </a:r>
            <a:r>
              <a:rPr lang="ru-RU" dirty="0" smtClean="0">
                <a:latin typeface="+mn-lt"/>
              </a:rPr>
              <a:t>5</a:t>
            </a:r>
            <a:r>
              <a:rPr lang="en-US" dirty="0" smtClean="0">
                <a:latin typeface="+mn-lt"/>
              </a:rPr>
              <a:t>г </a:t>
            </a:r>
            <a:r>
              <a:rPr lang="en-US" dirty="0" err="1">
                <a:latin typeface="+mn-lt"/>
              </a:rPr>
              <a:t>составляет</a:t>
            </a:r>
            <a:r>
              <a:rPr lang="en-US" dirty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12,92</a:t>
            </a:r>
            <a:r>
              <a:rPr lang="en-US" dirty="0" smtClean="0">
                <a:latin typeface="+mn-lt"/>
              </a:rPr>
              <a:t>% </a:t>
            </a:r>
            <a:r>
              <a:rPr lang="en-US" dirty="0" err="1">
                <a:latin typeface="+mn-lt"/>
              </a:rPr>
              <a:t>годовых</a:t>
            </a:r>
            <a:r>
              <a:rPr lang="en-US" dirty="0">
                <a:latin typeface="+mn-lt"/>
              </a:rPr>
              <a:t>.</a:t>
            </a:r>
          </a:p>
          <a:p>
            <a:pPr eaLnBrk="1" hangingPunct="1"/>
            <a:endParaRPr lang="ru-RU" dirty="0">
              <a:latin typeface="+mn-lt"/>
            </a:endParaRPr>
          </a:p>
          <a:p>
            <a:pPr algn="just" eaLnBrk="1" hangingPunct="1">
              <a:lnSpc>
                <a:spcPct val="120000"/>
              </a:lnSpc>
              <a:buClr>
                <a:srgbClr val="000000"/>
              </a:buClr>
              <a:buFontTx/>
              <a:buChar char="•"/>
            </a:pP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Максимальная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процентная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ставка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по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вкладам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физических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лиц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на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01.0</a:t>
            </a:r>
            <a:r>
              <a:rPr lang="ru-RU" dirty="0" smtClean="0">
                <a:latin typeface="+mn-lt"/>
              </a:rPr>
              <a:t>1</a:t>
            </a:r>
            <a:r>
              <a:rPr lang="en-US" dirty="0" smtClean="0">
                <a:latin typeface="+mn-lt"/>
              </a:rPr>
              <a:t>.201</a:t>
            </a:r>
            <a:r>
              <a:rPr lang="ru-RU" dirty="0" smtClean="0">
                <a:latin typeface="+mn-lt"/>
              </a:rPr>
              <a:t>5</a:t>
            </a:r>
            <a:r>
              <a:rPr lang="en-US" dirty="0" smtClean="0">
                <a:latin typeface="+mn-lt"/>
              </a:rPr>
              <a:t>г</a:t>
            </a:r>
            <a:r>
              <a:rPr lang="en-US" dirty="0">
                <a:latin typeface="+mn-lt"/>
              </a:rPr>
              <a:t>. </a:t>
            </a:r>
            <a:r>
              <a:rPr lang="en-US" dirty="0" err="1" smtClean="0">
                <a:latin typeface="+mn-lt"/>
              </a:rPr>
              <a:t>составля</a:t>
            </a:r>
            <a:r>
              <a:rPr lang="ru-RU" dirty="0" err="1" smtClean="0">
                <a:latin typeface="+mn-lt"/>
              </a:rPr>
              <a:t>ет</a:t>
            </a:r>
            <a:r>
              <a:rPr lang="en-US" dirty="0" smtClean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21</a:t>
            </a:r>
            <a:r>
              <a:rPr lang="en-US" dirty="0" smtClean="0">
                <a:latin typeface="+mn-lt"/>
              </a:rPr>
              <a:t>%</a:t>
            </a:r>
            <a:r>
              <a:rPr lang="ru-RU" dirty="0" smtClean="0">
                <a:latin typeface="+mn-lt"/>
              </a:rPr>
              <a:t>.</a:t>
            </a:r>
            <a:endParaRPr lang="ru-RU" dirty="0" smtClean="0">
              <a:latin typeface="+mn-lt"/>
            </a:endParaRPr>
          </a:p>
          <a:p>
            <a:pPr algn="just" eaLnBrk="1" hangingPunct="1">
              <a:lnSpc>
                <a:spcPct val="120000"/>
              </a:lnSpc>
              <a:buClr>
                <a:srgbClr val="000000"/>
              </a:buClr>
            </a:pPr>
            <a:endParaRPr lang="ru-RU" dirty="0" smtClean="0">
              <a:latin typeface="+mn-lt"/>
              <a:sym typeface="Calibri" pitchFamily="34" charset="0"/>
            </a:endParaRPr>
          </a:p>
          <a:p>
            <a:pPr algn="just" eaLnBrk="1" hangingPunct="1">
              <a:lnSpc>
                <a:spcPct val="120000"/>
              </a:lnSpc>
              <a:buClr>
                <a:srgbClr val="000000"/>
              </a:buClr>
              <a:buFontTx/>
              <a:buChar char="•"/>
            </a:pPr>
            <a:r>
              <a:rPr lang="en-US" dirty="0" err="1" smtClean="0">
                <a:sym typeface="Calibri" pitchFamily="34" charset="0"/>
              </a:rPr>
              <a:t>Банк</a:t>
            </a:r>
            <a:r>
              <a:rPr lang="en-US" dirty="0" smtClean="0">
                <a:sym typeface="Calibri" pitchFamily="34" charset="0"/>
              </a:rPr>
              <a:t> </a:t>
            </a:r>
            <a:r>
              <a:rPr lang="en-US" dirty="0" err="1" smtClean="0">
                <a:sym typeface="Calibri" pitchFamily="34" charset="0"/>
              </a:rPr>
              <a:t>включен</a:t>
            </a:r>
            <a:r>
              <a:rPr lang="en-US" dirty="0" smtClean="0">
                <a:sym typeface="Calibri" pitchFamily="34" charset="0"/>
              </a:rPr>
              <a:t> в </a:t>
            </a:r>
            <a:r>
              <a:rPr lang="en-US" dirty="0" err="1" smtClean="0">
                <a:sym typeface="Calibri" pitchFamily="34" charset="0"/>
              </a:rPr>
              <a:t>реестр</a:t>
            </a:r>
            <a:r>
              <a:rPr lang="en-US" dirty="0" smtClean="0">
                <a:sym typeface="Calibri" pitchFamily="34" charset="0"/>
              </a:rPr>
              <a:t> </a:t>
            </a:r>
            <a:r>
              <a:rPr lang="en-US" dirty="0" err="1" smtClean="0">
                <a:sym typeface="Calibri" pitchFamily="34" charset="0"/>
              </a:rPr>
              <a:t>системы</a:t>
            </a:r>
            <a:r>
              <a:rPr lang="ru-RU" dirty="0" smtClean="0">
                <a:sym typeface="Calibri" pitchFamily="34" charset="0"/>
              </a:rPr>
              <a:t> </a:t>
            </a:r>
            <a:r>
              <a:rPr lang="en-US" dirty="0" err="1" smtClean="0">
                <a:sym typeface="Calibri" pitchFamily="34" charset="0"/>
              </a:rPr>
              <a:t>обязательного</a:t>
            </a:r>
            <a:r>
              <a:rPr lang="ru-RU" dirty="0" smtClean="0">
                <a:sym typeface="Calibri" pitchFamily="34" charset="0"/>
              </a:rPr>
              <a:t> </a:t>
            </a:r>
            <a:r>
              <a:rPr lang="en-US" dirty="0" err="1" smtClean="0">
                <a:sym typeface="Calibri" pitchFamily="34" charset="0"/>
              </a:rPr>
              <a:t>страхования</a:t>
            </a:r>
            <a:r>
              <a:rPr lang="en-US" dirty="0" smtClean="0">
                <a:sym typeface="Calibri" pitchFamily="34" charset="0"/>
              </a:rPr>
              <a:t> </a:t>
            </a:r>
            <a:r>
              <a:rPr lang="en-US" dirty="0" err="1" smtClean="0">
                <a:sym typeface="Calibri" pitchFamily="34" charset="0"/>
              </a:rPr>
              <a:t>вкладов</a:t>
            </a:r>
            <a:r>
              <a:rPr lang="en-US" dirty="0" smtClean="0">
                <a:sym typeface="Calibri" pitchFamily="34" charset="0"/>
              </a:rPr>
              <a:t> 16.12.2004г. </a:t>
            </a:r>
            <a:r>
              <a:rPr lang="ru-RU" dirty="0" smtClean="0">
                <a:sym typeface="Calibri" pitchFamily="34" charset="0"/>
              </a:rPr>
              <a:t>за </a:t>
            </a:r>
            <a:r>
              <a:rPr lang="en-US" dirty="0" smtClean="0">
                <a:sym typeface="Calibri" pitchFamily="34" charset="0"/>
              </a:rPr>
              <a:t>№ </a:t>
            </a:r>
            <a:r>
              <a:rPr lang="en-US" dirty="0" smtClean="0">
                <a:sym typeface="Calibri" pitchFamily="34" charset="0"/>
              </a:rPr>
              <a:t>332</a:t>
            </a:r>
            <a:r>
              <a:rPr lang="ru-RU" dirty="0" smtClean="0">
                <a:sym typeface="Calibri" pitchFamily="34" charset="0"/>
              </a:rPr>
              <a:t>.</a:t>
            </a:r>
            <a:endParaRPr lang="ru-RU" dirty="0"/>
          </a:p>
          <a:p>
            <a:pPr eaLnBrk="1" hangingPunct="1"/>
            <a:endParaRPr lang="ru-RU" dirty="0"/>
          </a:p>
        </p:txBody>
      </p:sp>
      <p:sp>
        <p:nvSpPr>
          <p:cNvPr id="16" name="Shape 88"/>
          <p:cNvSpPr>
            <a:spLocks noChangeArrowheads="1"/>
          </p:cNvSpPr>
          <p:nvPr/>
        </p:nvSpPr>
        <p:spPr bwMode="auto">
          <a:xfrm>
            <a:off x="7796213" y="931863"/>
            <a:ext cx="987425" cy="101441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258763" y="0"/>
            <a:ext cx="8742361" cy="784225"/>
            <a:chOff x="258763" y="142875"/>
            <a:chExt cx="8742361" cy="784225"/>
          </a:xfrm>
        </p:grpSpPr>
        <p:pic>
          <p:nvPicPr>
            <p:cNvPr id="19" name="Picture 2" descr="C:\Users\liliyas\AppData\Local\Temp\notesCC9E52\ЛОГОТИП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629400" y="142875"/>
              <a:ext cx="2371724" cy="508718"/>
            </a:xfrm>
            <a:prstGeom prst="rect">
              <a:avLst/>
            </a:prstGeom>
            <a:noFill/>
          </p:spPr>
        </p:pic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258763" y="914400"/>
              <a:ext cx="8628062" cy="127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96" name="Object 24"/>
          <p:cNvGraphicFramePr>
            <a:graphicFrameLocks noChangeAspect="1"/>
          </p:cNvGraphicFramePr>
          <p:nvPr/>
        </p:nvGraphicFramePr>
        <p:xfrm>
          <a:off x="314325" y="3667126"/>
          <a:ext cx="6248400" cy="2686050"/>
        </p:xfrm>
        <a:graphic>
          <a:graphicData uri="http://schemas.openxmlformats.org/presentationml/2006/ole">
            <p:oleObj spid="_x0000_s4098" name="Worksheet" r:id="rId4" imgW="8829565" imgH="3390930" progId="Excel.Sheet.8">
              <p:embed/>
            </p:oleObj>
          </a:graphicData>
        </a:graphic>
      </p:graphicFrame>
      <p:sp>
        <p:nvSpPr>
          <p:cNvPr id="28674" name="Shape 725"/>
          <p:cNvSpPr txBox="1">
            <a:spLocks noChangeArrowheads="1"/>
          </p:cNvSpPr>
          <p:nvPr/>
        </p:nvSpPr>
        <p:spPr bwMode="auto">
          <a:xfrm>
            <a:off x="153988" y="428625"/>
            <a:ext cx="67071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2000" b="1" dirty="0" err="1">
                <a:latin typeface="+mj-lt"/>
                <a:sym typeface="Calibri" pitchFamily="34" charset="0"/>
              </a:rPr>
              <a:t>Сравнение</a:t>
            </a:r>
            <a:r>
              <a:rPr lang="en-US" sz="2000" b="1" dirty="0">
                <a:latin typeface="+mj-lt"/>
                <a:sym typeface="Calibri" pitchFamily="34" charset="0"/>
              </a:rPr>
              <a:t> </a:t>
            </a:r>
            <a:r>
              <a:rPr lang="en-US" sz="2000" b="1" dirty="0" err="1">
                <a:latin typeface="+mj-lt"/>
                <a:sym typeface="Calibri" pitchFamily="34" charset="0"/>
              </a:rPr>
              <a:t>структуры</a:t>
            </a:r>
            <a:r>
              <a:rPr lang="en-US" sz="2000" b="1" dirty="0">
                <a:latin typeface="+mj-lt"/>
                <a:sym typeface="Calibri" pitchFamily="34" charset="0"/>
              </a:rPr>
              <a:t> </a:t>
            </a:r>
            <a:r>
              <a:rPr lang="en-US" sz="2000" b="1" dirty="0" err="1">
                <a:latin typeface="+mj-lt"/>
                <a:sym typeface="Calibri" pitchFamily="34" charset="0"/>
              </a:rPr>
              <a:t>доходов</a:t>
            </a:r>
            <a:r>
              <a:rPr lang="en-US" sz="2000" b="1" dirty="0">
                <a:latin typeface="+mj-lt"/>
                <a:sym typeface="Calibri" pitchFamily="34" charset="0"/>
              </a:rPr>
              <a:t> </a:t>
            </a:r>
            <a:r>
              <a:rPr lang="en-US" sz="2000" b="1" dirty="0" err="1">
                <a:latin typeface="+mj-lt"/>
                <a:sym typeface="Calibri" pitchFamily="34" charset="0"/>
              </a:rPr>
              <a:t>Банка</a:t>
            </a:r>
            <a:r>
              <a:rPr lang="en-US" sz="2000" b="1" dirty="0">
                <a:latin typeface="+mj-lt"/>
                <a:sym typeface="Calibri" pitchFamily="34" charset="0"/>
              </a:rPr>
              <a:t> </a:t>
            </a:r>
          </a:p>
        </p:txBody>
      </p:sp>
      <p:sp>
        <p:nvSpPr>
          <p:cNvPr id="28679" name="Shape 730"/>
          <p:cNvSpPr txBox="1">
            <a:spLocks noChangeArrowheads="1"/>
          </p:cNvSpPr>
          <p:nvPr/>
        </p:nvSpPr>
        <p:spPr bwMode="auto">
          <a:xfrm>
            <a:off x="5003800" y="5734050"/>
            <a:ext cx="38163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1800">
                <a:latin typeface="Calibri" pitchFamily="34" charset="0"/>
                <a:sym typeface="Calibri" pitchFamily="34" charset="0"/>
              </a:rPr>
              <a:t> </a:t>
            </a:r>
          </a:p>
          <a:p>
            <a:pPr eaLnBrk="1" hangingPunct="1"/>
            <a:endParaRPr lang="ru-RU"/>
          </a:p>
        </p:txBody>
      </p:sp>
      <p:sp>
        <p:nvSpPr>
          <p:cNvPr id="28680" name="Shape 73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r" eaLnBrk="1" hangingPunct="1">
              <a:buClr>
                <a:srgbClr val="898989"/>
              </a:buClr>
              <a:buSzPct val="25000"/>
              <a:buFont typeface="Calibri" pitchFamily="34" charset="0"/>
              <a:buNone/>
            </a:pPr>
            <a:r>
              <a:rPr lang="en-US" sz="1200">
                <a:solidFill>
                  <a:srgbClr val="898989"/>
                </a:solidFill>
                <a:latin typeface="Calibri" pitchFamily="34" charset="0"/>
                <a:sym typeface="Calibri" pitchFamily="34" charset="0"/>
              </a:rPr>
              <a:t> </a:t>
            </a:r>
          </a:p>
        </p:txBody>
      </p:sp>
      <p:sp>
        <p:nvSpPr>
          <p:cNvPr id="28682" name="Shape 733"/>
          <p:cNvSpPr txBox="1">
            <a:spLocks noChangeArrowheads="1"/>
          </p:cNvSpPr>
          <p:nvPr/>
        </p:nvSpPr>
        <p:spPr bwMode="auto">
          <a:xfrm>
            <a:off x="168275" y="938213"/>
            <a:ext cx="5948363" cy="277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 eaLnBrk="1" hangingPunct="1"/>
            <a:endParaRPr lang="ru-RU"/>
          </a:p>
        </p:txBody>
      </p:sp>
      <p:sp>
        <p:nvSpPr>
          <p:cNvPr id="28684" name="Shape 735"/>
          <p:cNvSpPr txBox="1">
            <a:spLocks noChangeArrowheads="1"/>
          </p:cNvSpPr>
          <p:nvPr/>
        </p:nvSpPr>
        <p:spPr bwMode="auto">
          <a:xfrm>
            <a:off x="255588" y="3582988"/>
            <a:ext cx="5895975" cy="2974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 eaLnBrk="1" hangingPunct="1"/>
            <a:endParaRPr lang="ru-RU"/>
          </a:p>
        </p:txBody>
      </p:sp>
      <p:sp>
        <p:nvSpPr>
          <p:cNvPr id="28685" name="Shape 736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eaLnBrk="1" hangingPunct="1">
              <a:buClr>
                <a:srgbClr val="000000"/>
              </a:buClr>
              <a:buSzPct val="25000"/>
            </a:pPr>
            <a:r>
              <a:rPr lang="en-US"/>
              <a:t> </a:t>
            </a:r>
          </a:p>
        </p:txBody>
      </p:sp>
      <p:sp>
        <p:nvSpPr>
          <p:cNvPr id="28686" name="Shape 737"/>
          <p:cNvSpPr txBox="1">
            <a:spLocks noChangeArrowheads="1"/>
          </p:cNvSpPr>
          <p:nvPr/>
        </p:nvSpPr>
        <p:spPr bwMode="auto">
          <a:xfrm>
            <a:off x="6256339" y="2951163"/>
            <a:ext cx="2659062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285750" indent="-285750" eaLnBrk="1" hangingPunct="1"/>
            <a:endParaRPr lang="ru-RU" dirty="0"/>
          </a:p>
          <a:p>
            <a:pPr marL="285750" indent="-285750" eaLnBrk="1" hangingPunct="1">
              <a:buClr>
                <a:srgbClr val="000000"/>
              </a:buClr>
              <a:buSzPct val="25000"/>
            </a:pPr>
            <a:r>
              <a:rPr lang="en-US" dirty="0">
                <a:latin typeface="+mn-lt"/>
              </a:rPr>
              <a:t>	</a:t>
            </a:r>
            <a:r>
              <a:rPr lang="ru-RU" dirty="0" smtClean="0">
                <a:latin typeface="+mn-lt"/>
              </a:rPr>
              <a:t>Доля </a:t>
            </a:r>
            <a:r>
              <a:rPr lang="ru-RU" dirty="0">
                <a:latin typeface="+mn-lt"/>
              </a:rPr>
              <a:t>комиссионной прибыли в операционной прибыли в </a:t>
            </a:r>
            <a:r>
              <a:rPr lang="ru-RU" dirty="0" smtClean="0">
                <a:latin typeface="+mn-lt"/>
              </a:rPr>
              <a:t>2014г </a:t>
            </a:r>
            <a:r>
              <a:rPr lang="ru-RU" dirty="0">
                <a:latin typeface="+mn-lt"/>
              </a:rPr>
              <a:t>составляет </a:t>
            </a:r>
            <a:r>
              <a:rPr lang="ru-RU" dirty="0" smtClean="0">
                <a:latin typeface="+mn-lt"/>
              </a:rPr>
              <a:t>51,7%.</a:t>
            </a:r>
            <a:endParaRPr lang="ru-RU" dirty="0">
              <a:latin typeface="+mn-lt"/>
            </a:endParaRPr>
          </a:p>
          <a:p>
            <a:pPr marL="285750" indent="-285750" eaLnBrk="1" hangingPunct="1">
              <a:buClr>
                <a:srgbClr val="000000"/>
              </a:buClr>
              <a:buSzPct val="25000"/>
            </a:pPr>
            <a:endParaRPr lang="ru-RU" dirty="0"/>
          </a:p>
          <a:p>
            <a:pPr marL="285750" indent="-285750" eaLnBrk="1" hangingPunct="1">
              <a:buClr>
                <a:srgbClr val="000000"/>
              </a:buClr>
              <a:buSzPct val="25000"/>
            </a:pPr>
            <a:r>
              <a:rPr lang="en-US" dirty="0"/>
              <a:t>	</a:t>
            </a:r>
            <a:endParaRPr lang="ru-RU" dirty="0"/>
          </a:p>
          <a:p>
            <a:pPr marL="285750" indent="-285750" eaLnBrk="1" hangingPunct="1"/>
            <a:endParaRPr lang="ru-RU" dirty="0"/>
          </a:p>
        </p:txBody>
      </p:sp>
      <p:sp>
        <p:nvSpPr>
          <p:cNvPr id="28687" name="Shape 738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344738" cy="365125"/>
          </a:xfrm>
          <a:noFill/>
          <a:ln>
            <a:miter lim="800000"/>
            <a:headEnd/>
            <a:tailEnd/>
          </a:ln>
        </p:spPr>
        <p:txBody>
          <a:bodyPr tIns="45700" bIns="45700"/>
          <a:lstStyle/>
          <a:p>
            <a:pPr>
              <a:buSzPct val="25000"/>
            </a:pPr>
            <a:r>
              <a:rPr lang="en-US" sz="1000" dirty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9</a:t>
            </a:r>
            <a:endParaRPr lang="en-US" sz="1000" dirty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300036" y="1162049"/>
          <a:ext cx="6367464" cy="2638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268288" y="0"/>
            <a:ext cx="8742361" cy="784225"/>
            <a:chOff x="258763" y="142875"/>
            <a:chExt cx="8742361" cy="784225"/>
          </a:xfrm>
        </p:grpSpPr>
        <p:pic>
          <p:nvPicPr>
            <p:cNvPr id="15" name="Picture 2" descr="C:\Users\liliyas\AppData\Local\Temp\notesCC9E52\ЛОГОТИП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629400" y="142875"/>
              <a:ext cx="2371724" cy="508718"/>
            </a:xfrm>
            <a:prstGeom prst="rect">
              <a:avLst/>
            </a:prstGeom>
            <a:noFill/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258763" y="914400"/>
              <a:ext cx="8628062" cy="127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2254</TotalTime>
  <Words>640</Words>
  <Application>Microsoft Office PowerPoint</Application>
  <PresentationFormat>Экран (4:3)</PresentationFormat>
  <Paragraphs>223</Paragraphs>
  <Slides>10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Тема Office</vt:lpstr>
      <vt:lpstr>Лист Microsoft Office Excel 97-2003</vt:lpstr>
      <vt:lpstr>Worksheet</vt:lpstr>
      <vt:lpstr>Слайд 1</vt:lpstr>
      <vt:lpstr>Слайд 2</vt:lpstr>
      <vt:lpstr>Географическое расположение дополнительных  офисов ООО «ТАТАГРОПРОМБАНК»</vt:lpstr>
      <vt:lpstr>Клиенты Банка</vt:lpstr>
      <vt:lpstr>Слайд 5</vt:lpstr>
      <vt:lpstr>Слайд 6</vt:lpstr>
      <vt:lpstr>Слайд 7</vt:lpstr>
      <vt:lpstr>Слайд 8</vt:lpstr>
      <vt:lpstr>Слайд 9</vt:lpstr>
      <vt:lpstr>Финансовые показатели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Сафина Лилия Рафиковна</dc:creator>
  <cp:lastModifiedBy>Сафина</cp:lastModifiedBy>
  <cp:revision>121</cp:revision>
  <dcterms:modified xsi:type="dcterms:W3CDTF">2015-01-28T12:28:30Z</dcterms:modified>
</cp:coreProperties>
</file>